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4"/>
  </p:notesMasterIdLst>
  <p:sldIdLst>
    <p:sldId id="302" r:id="rId2"/>
    <p:sldId id="423" r:id="rId3"/>
    <p:sldId id="495" r:id="rId4"/>
    <p:sldId id="452" r:id="rId5"/>
    <p:sldId id="469" r:id="rId6"/>
    <p:sldId id="470" r:id="rId7"/>
    <p:sldId id="471" r:id="rId8"/>
    <p:sldId id="472" r:id="rId9"/>
    <p:sldId id="473" r:id="rId10"/>
    <p:sldId id="474" r:id="rId11"/>
    <p:sldId id="475" r:id="rId12"/>
    <p:sldId id="496" r:id="rId13"/>
    <p:sldId id="476" r:id="rId14"/>
    <p:sldId id="477" r:id="rId15"/>
    <p:sldId id="478" r:id="rId16"/>
    <p:sldId id="479" r:id="rId17"/>
    <p:sldId id="480" r:id="rId18"/>
    <p:sldId id="498" r:id="rId19"/>
    <p:sldId id="306" r:id="rId20"/>
    <p:sldId id="392" r:id="rId21"/>
    <p:sldId id="505" r:id="rId22"/>
    <p:sldId id="497" r:id="rId23"/>
    <p:sldId id="500" r:id="rId24"/>
    <p:sldId id="506" r:id="rId25"/>
    <p:sldId id="499" r:id="rId26"/>
    <p:sldId id="482" r:id="rId27"/>
    <p:sldId id="483" r:id="rId28"/>
    <p:sldId id="484" r:id="rId29"/>
    <p:sldId id="485" r:id="rId30"/>
    <p:sldId id="494" r:id="rId31"/>
    <p:sldId id="493" r:id="rId32"/>
    <p:sldId id="502" r:id="rId33"/>
    <p:sldId id="503" r:id="rId34"/>
    <p:sldId id="488" r:id="rId35"/>
    <p:sldId id="489" r:id="rId36"/>
    <p:sldId id="490" r:id="rId37"/>
    <p:sldId id="491" r:id="rId38"/>
    <p:sldId id="492" r:id="rId39"/>
    <p:sldId id="303" r:id="rId40"/>
    <p:sldId id="387" r:id="rId41"/>
    <p:sldId id="504" r:id="rId42"/>
    <p:sldId id="331" r:id="rId4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FF2F92"/>
    <a:srgbClr val="011893"/>
    <a:srgbClr val="797979"/>
    <a:srgbClr val="FF9300"/>
    <a:srgbClr val="0000FF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7" autoAdjust="0"/>
    <p:restoredTop sz="94660"/>
  </p:normalViewPr>
  <p:slideViewPr>
    <p:cSldViewPr snapToGrid="0">
      <p:cViewPr varScale="1">
        <p:scale>
          <a:sx n="67" d="100"/>
          <a:sy n="67" d="100"/>
        </p:scale>
        <p:origin x="7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26.jpg>
</file>

<file path=ppt/media/image5.png>
</file>

<file path=ppt/media/image6.tiff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FB450-3C2F-444B-9D8A-00853E938C60}" type="datetimeFigureOut">
              <a:rPr lang="es-ES_tradnl" smtClean="0"/>
              <a:t>19/08/2020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E8BF0D-A6A6-FD4D-A9E6-5DEC166F13E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7344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21189-4162-4095-A72D-97D1D0A4C38F}" type="datetime1">
              <a:rPr lang="es-CL" smtClean="0"/>
              <a:t>19-08-2020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00936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773A9-F609-4366-8CB2-D4C393F6FD2B}" type="datetime1">
              <a:rPr lang="es-CL" smtClean="0"/>
              <a:t>19-08-2020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4626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3A19F-DB7A-441A-B859-6E2BBEF27AD9}" type="datetime1">
              <a:rPr lang="es-CL" smtClean="0"/>
              <a:t>19-08-2020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53360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">
  <p:cSld name="Empt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7803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304801" y="-13915"/>
            <a:ext cx="10972420" cy="6885849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7" name="Shape 37"/>
          <p:cNvSpPr/>
          <p:nvPr/>
        </p:nvSpPr>
        <p:spPr>
          <a:xfrm>
            <a:off x="1" y="-13915"/>
            <a:ext cx="10972420" cy="6885849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1117800" y="1191333"/>
            <a:ext cx="7098800" cy="647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1117667" y="2006600"/>
            <a:ext cx="7098800" cy="300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▸"/>
              <a:defRPr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04637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6C988-3886-4209-952F-6F2351060C4F}" type="datetime1">
              <a:rPr lang="es-CL" smtClean="0"/>
              <a:t>19-08-2020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62385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F90-380B-4198-AAB4-EFE3F7E59A8E}" type="datetime1">
              <a:rPr lang="es-CL" smtClean="0"/>
              <a:t>19-08-2020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6195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7B498-9DDE-410B-8204-6F21FFA6E274}" type="datetime1">
              <a:rPr lang="es-CL" smtClean="0"/>
              <a:t>19-08-2020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7754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F5E6-CD69-49CD-B7D6-2AEC969E30DA}" type="datetime1">
              <a:rPr lang="es-CL" smtClean="0"/>
              <a:t>19-08-2020</a:t>
            </a:fld>
            <a:endParaRPr lang="es-C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41783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9C499-432E-4F9C-A348-9F1EBD53816F}" type="datetime1">
              <a:rPr lang="es-CL" smtClean="0"/>
              <a:t>19-08-2020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95183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92564-0253-46B2-8B97-04702F236E08}" type="datetime1">
              <a:rPr lang="es-CL" smtClean="0"/>
              <a:t>19-08-2020</a:t>
            </a:fld>
            <a:endParaRPr lang="es-C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20944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75F27-AD8C-4F52-BAB6-7A4ECCF43A56}" type="datetime1">
              <a:rPr lang="es-CL" smtClean="0"/>
              <a:t>19-08-2020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27934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418ED-4B89-441E-BDE8-0FDAD45DABC3}" type="datetime1">
              <a:rPr lang="es-CL" smtClean="0"/>
              <a:t>19-08-2020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/>
              <a:t>PHI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87335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BC72F-1C79-4B24-AFC2-4A1995B30CAF}" type="datetime1">
              <a:rPr lang="es-CL" smtClean="0"/>
              <a:t>19-08-2020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CL"/>
              <a:t>PHI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80653-4923-4CEE-8DB1-846A662CC2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72148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8EA9966-D905-A74C-9FB9-4F005C910E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</a:t>
            </a:fld>
            <a:endParaRPr lang="es-C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A97D214-77BD-1D4C-B9E4-07A5B33142EE}"/>
              </a:ext>
            </a:extLst>
          </p:cNvPr>
          <p:cNvSpPr txBox="1"/>
          <p:nvPr/>
        </p:nvSpPr>
        <p:spPr>
          <a:xfrm>
            <a:off x="5211894" y="5579872"/>
            <a:ext cx="6910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b="1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2. Oxido-Reducción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6B4282F-A911-6E47-B620-DCCEC2E6A74D}"/>
              </a:ext>
            </a:extLst>
          </p:cNvPr>
          <p:cNvSpPr txBox="1"/>
          <p:nvPr/>
        </p:nvSpPr>
        <p:spPr>
          <a:xfrm>
            <a:off x="308345" y="224147"/>
            <a:ext cx="7033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6000" b="1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Unidad III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B0826EC-8F6C-C147-8F70-14D40874E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229" y="401323"/>
            <a:ext cx="3452367" cy="517854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652BE5D-DE94-E84B-B1C7-017F0069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19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10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8D7CEEF-588B-B649-9532-EA54FDB679E4}"/>
              </a:ext>
            </a:extLst>
          </p:cNvPr>
          <p:cNvSpPr txBox="1">
            <a:spLocks noChangeArrowheads="1"/>
          </p:cNvSpPr>
          <p:nvPr/>
        </p:nvSpPr>
        <p:spPr>
          <a:xfrm>
            <a:off x="1033137" y="528549"/>
            <a:ext cx="3302000" cy="603424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dirty="0">
                <a:solidFill>
                  <a:srgbClr val="FF2F9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Cu</a:t>
            </a:r>
            <a:r>
              <a:rPr lang="es-ES_tradnl" sz="2800" baseline="-25000" dirty="0">
                <a:solidFill>
                  <a:srgbClr val="FF2F9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(s)</a:t>
            </a:r>
            <a:r>
              <a:rPr lang="es-ES_tradnl" sz="2800" dirty="0">
                <a:solidFill>
                  <a:srgbClr val="FF2F9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+ AgNO</a:t>
            </a:r>
            <a:r>
              <a:rPr lang="es-ES_tradnl" sz="2800" baseline="-25000" dirty="0">
                <a:solidFill>
                  <a:srgbClr val="FF2F9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3(</a:t>
            </a:r>
            <a:r>
              <a:rPr lang="es-ES_tradnl" sz="2800" baseline="-25000" dirty="0" err="1">
                <a:solidFill>
                  <a:srgbClr val="FF2F9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ac</a:t>
            </a:r>
            <a:r>
              <a:rPr lang="es-ES_tradnl" sz="2800" baseline="-25000" dirty="0">
                <a:solidFill>
                  <a:srgbClr val="FF2F9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)</a:t>
            </a:r>
            <a:endParaRPr lang="es-ES_tradnl" sz="2800" dirty="0">
              <a:solidFill>
                <a:srgbClr val="FF2F92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59C2759-4016-DE49-BAA8-B26D70610587}"/>
              </a:ext>
            </a:extLst>
          </p:cNvPr>
          <p:cNvSpPr txBox="1">
            <a:spLocks noChangeArrowheads="1"/>
          </p:cNvSpPr>
          <p:nvPr/>
        </p:nvSpPr>
        <p:spPr>
          <a:xfrm>
            <a:off x="533604" y="1671441"/>
            <a:ext cx="7822996" cy="4535487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60000"/>
              </a:lnSpc>
            </a:pPr>
            <a:r>
              <a:rPr lang="es-ES" sz="24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Introducimos un electrodo de cobre en una disolución de AgNO</a:t>
            </a:r>
            <a:r>
              <a:rPr lang="es-ES" sz="24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</a:t>
            </a:r>
            <a:r>
              <a:rPr lang="es-ES" sz="24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s-ES" sz="24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De manera espontánea el cobre se oxidará pasando a la disolución como Cu</a:t>
            </a:r>
            <a:r>
              <a:rPr lang="es-ES" sz="24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2+.</a:t>
            </a:r>
          </a:p>
          <a:p>
            <a:pPr>
              <a:lnSpc>
                <a:spcPct val="160000"/>
              </a:lnSpc>
            </a:pPr>
            <a:r>
              <a:rPr lang="es-ES" sz="24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Mientras que la Ag</a:t>
            </a:r>
            <a:r>
              <a:rPr lang="es-ES" sz="24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+</a:t>
            </a:r>
            <a:r>
              <a:rPr lang="es-ES" sz="24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de la misma se reducirá pasando a ser plata metálica: </a:t>
            </a:r>
          </a:p>
          <a:p>
            <a:pPr>
              <a:buFont typeface="Arial"/>
              <a:buNone/>
            </a:pPr>
            <a:endParaRPr lang="es-ES" sz="20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ctr">
              <a:buFont typeface="Arial"/>
              <a:buNone/>
            </a:pPr>
            <a:r>
              <a:rPr lang="es-ES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Cu </a:t>
            </a:r>
            <a:r>
              <a:rPr lang="es-ES" dirty="0">
                <a:solidFill>
                  <a:srgbClr val="FF0080"/>
                </a:solidFill>
                <a:latin typeface="Lucida Sans Unicode" panose="020B0602030504020204" pitchFamily="34" charset="0"/>
                <a:ea typeface="Wingdings"/>
                <a:cs typeface="Lucida Sans Unicode" panose="020B0602030504020204" pitchFamily="34" charset="0"/>
                <a:sym typeface="Wingdings"/>
              </a:rPr>
              <a:t></a:t>
            </a:r>
            <a:r>
              <a:rPr lang="es-ES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Cu </a:t>
            </a:r>
            <a:r>
              <a:rPr lang="es-ES" baseline="30000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2+</a:t>
            </a:r>
            <a:r>
              <a:rPr lang="es-ES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+ 2e</a:t>
            </a:r>
            <a:r>
              <a:rPr lang="es-ES" baseline="30000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–</a:t>
            </a:r>
            <a:r>
              <a:rPr lang="es-ES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(oxidación)</a:t>
            </a:r>
          </a:p>
          <a:p>
            <a:pPr algn="ctr">
              <a:buFont typeface="Arial"/>
              <a:buNone/>
            </a:pPr>
            <a:endParaRPr lang="es-ES" dirty="0">
              <a:solidFill>
                <a:srgbClr val="FF008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ctr">
              <a:buNone/>
            </a:pPr>
            <a:r>
              <a:rPr lang="es-ES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Ag</a:t>
            </a:r>
            <a:r>
              <a:rPr lang="es-ES" baseline="30000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+</a:t>
            </a:r>
            <a:r>
              <a:rPr lang="es-ES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+ 1e</a:t>
            </a:r>
            <a:r>
              <a:rPr lang="es-ES" baseline="30000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–</a:t>
            </a:r>
            <a:r>
              <a:rPr lang="es-ES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s-ES" dirty="0">
                <a:solidFill>
                  <a:srgbClr val="008000"/>
                </a:solidFill>
                <a:latin typeface="Lucida Sans Unicode" panose="020B0602030504020204" pitchFamily="34" charset="0"/>
                <a:ea typeface="Wingdings"/>
                <a:cs typeface="Lucida Sans Unicode" panose="020B0602030504020204" pitchFamily="34" charset="0"/>
                <a:sym typeface="Wingdings"/>
              </a:rPr>
              <a:t></a:t>
            </a:r>
            <a:r>
              <a:rPr lang="es-ES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Ag  (reducción) </a:t>
            </a:r>
            <a:endParaRPr lang="es-ES_tradnl" dirty="0">
              <a:solidFill>
                <a:srgbClr val="00800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pic>
        <p:nvPicPr>
          <p:cNvPr id="7" name="Picture 6" descr="Cu-Ag%20y%20Zn-Pb%20(Anaya%20270)">
            <a:extLst>
              <a:ext uri="{FF2B5EF4-FFF2-40B4-BE49-F238E27FC236}">
                <a16:creationId xmlns:a16="http://schemas.microsoft.com/office/drawing/2014/main" id="{259EE219-F6F9-A74A-8116-895F8AA53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7259" t="3026" r="49254" b="8437"/>
          <a:stretch>
            <a:fillRect/>
          </a:stretch>
        </p:blipFill>
        <p:spPr bwMode="auto">
          <a:xfrm>
            <a:off x="8588119" y="1545235"/>
            <a:ext cx="3168650" cy="47879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42927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11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064A2F8-9929-104D-9ABC-C4DE8C845951}"/>
              </a:ext>
            </a:extLst>
          </p:cNvPr>
          <p:cNvSpPr txBox="1">
            <a:spLocks noChangeArrowheads="1"/>
          </p:cNvSpPr>
          <p:nvPr/>
        </p:nvSpPr>
        <p:spPr>
          <a:xfrm>
            <a:off x="1704240" y="711173"/>
            <a:ext cx="3979334" cy="73977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b="1" dirty="0">
                <a:solidFill>
                  <a:srgbClr val="FF0000"/>
                </a:solidFill>
              </a:rPr>
              <a:t>Zn</a:t>
            </a:r>
            <a:r>
              <a:rPr lang="es-ES_tradnl" sz="2800" b="1" baseline="-25000" dirty="0">
                <a:solidFill>
                  <a:srgbClr val="FF0000"/>
                </a:solidFill>
              </a:rPr>
              <a:t>(s)</a:t>
            </a:r>
            <a:r>
              <a:rPr lang="es-ES_tradnl" sz="2800" b="1" dirty="0">
                <a:solidFill>
                  <a:srgbClr val="FF0000"/>
                </a:solidFill>
              </a:rPr>
              <a:t> + Pb(NO</a:t>
            </a:r>
            <a:r>
              <a:rPr lang="es-ES_tradnl" sz="2800" b="1" baseline="-25000" dirty="0">
                <a:solidFill>
                  <a:srgbClr val="FF0000"/>
                </a:solidFill>
              </a:rPr>
              <a:t>3</a:t>
            </a:r>
            <a:r>
              <a:rPr lang="es-ES_tradnl" sz="2800" b="1" dirty="0">
                <a:solidFill>
                  <a:srgbClr val="FF0000"/>
                </a:solidFill>
              </a:rPr>
              <a:t>)</a:t>
            </a:r>
            <a:r>
              <a:rPr lang="es-ES_tradnl" sz="2800" b="1" baseline="-25000" dirty="0">
                <a:solidFill>
                  <a:srgbClr val="FF0000"/>
                </a:solidFill>
              </a:rPr>
              <a:t>2(</a:t>
            </a:r>
            <a:r>
              <a:rPr lang="es-ES_tradnl" sz="2800" b="1" baseline="-25000" dirty="0" err="1">
                <a:solidFill>
                  <a:srgbClr val="FF0000"/>
                </a:solidFill>
              </a:rPr>
              <a:t>ac</a:t>
            </a:r>
            <a:r>
              <a:rPr lang="es-ES_tradnl" sz="2800" b="1" baseline="-25000" dirty="0">
                <a:solidFill>
                  <a:srgbClr val="FF0000"/>
                </a:solidFill>
              </a:rPr>
              <a:t>)</a:t>
            </a:r>
            <a:endParaRPr lang="es-ES_tradnl" sz="2800" b="1" dirty="0">
              <a:solidFill>
                <a:srgbClr val="FF0000"/>
              </a:solidFill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97B3373-4616-9A4F-BB82-5971DDD2B2DE}"/>
              </a:ext>
            </a:extLst>
          </p:cNvPr>
          <p:cNvSpPr txBox="1">
            <a:spLocks noChangeArrowheads="1"/>
          </p:cNvSpPr>
          <p:nvPr/>
        </p:nvSpPr>
        <p:spPr>
          <a:xfrm>
            <a:off x="593942" y="1678481"/>
            <a:ext cx="7635657" cy="41148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s-ES" sz="2400" dirty="0">
                <a:solidFill>
                  <a:srgbClr val="1769B5"/>
                </a:solidFill>
              </a:rPr>
              <a:t>Al introducir una lámina</a:t>
            </a:r>
            <a:r>
              <a:rPr lang="es-ES" sz="2400" b="1" dirty="0">
                <a:solidFill>
                  <a:srgbClr val="1769B5"/>
                </a:solidFill>
              </a:rPr>
              <a:t> </a:t>
            </a:r>
            <a:r>
              <a:rPr lang="es-ES" sz="2400" dirty="0">
                <a:solidFill>
                  <a:srgbClr val="1769B5"/>
                </a:solidFill>
              </a:rPr>
              <a:t>de cinc en una disolución de Pb(NO</a:t>
            </a:r>
            <a:r>
              <a:rPr lang="es-ES" sz="2400" baseline="-25000" dirty="0">
                <a:solidFill>
                  <a:srgbClr val="1769B5"/>
                </a:solidFill>
              </a:rPr>
              <a:t>3</a:t>
            </a:r>
            <a:r>
              <a:rPr lang="es-ES" sz="2400" dirty="0">
                <a:solidFill>
                  <a:srgbClr val="1769B5"/>
                </a:solidFill>
              </a:rPr>
              <a:t>)</a:t>
            </a:r>
            <a:r>
              <a:rPr lang="es-ES" sz="2400" baseline="-25000" dirty="0">
                <a:solidFill>
                  <a:srgbClr val="1769B5"/>
                </a:solidFill>
              </a:rPr>
              <a:t>2</a:t>
            </a:r>
            <a:r>
              <a:rPr lang="es-ES" sz="2400" dirty="0">
                <a:solidFill>
                  <a:srgbClr val="1769B5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sz="2400" dirty="0">
                <a:solidFill>
                  <a:srgbClr val="1769B5"/>
                </a:solidFill>
              </a:rPr>
              <a:t>La lámina de Zn se recubre de una capa de plomo: </a:t>
            </a:r>
          </a:p>
          <a:p>
            <a:endParaRPr lang="es-ES" sz="2000" dirty="0"/>
          </a:p>
          <a:p>
            <a:pPr marL="0" indent="0" algn="ctr">
              <a:buNone/>
            </a:pPr>
            <a:r>
              <a:rPr lang="es-ES" dirty="0">
                <a:solidFill>
                  <a:srgbClr val="FF0080"/>
                </a:solidFill>
              </a:rPr>
              <a:t>Zn  </a:t>
            </a:r>
            <a:r>
              <a:rPr lang="es-ES" dirty="0">
                <a:solidFill>
                  <a:srgbClr val="FF0080"/>
                </a:solidFill>
                <a:latin typeface="Wingdings"/>
                <a:ea typeface="Wingdings"/>
                <a:cs typeface="Wingdings"/>
                <a:sym typeface="Wingdings"/>
              </a:rPr>
              <a:t> </a:t>
            </a:r>
            <a:r>
              <a:rPr lang="es-ES" dirty="0">
                <a:solidFill>
                  <a:srgbClr val="FF0080"/>
                </a:solidFill>
              </a:rPr>
              <a:t>Zn</a:t>
            </a:r>
            <a:r>
              <a:rPr lang="es-ES" baseline="30000" dirty="0">
                <a:solidFill>
                  <a:srgbClr val="FF0080"/>
                </a:solidFill>
              </a:rPr>
              <a:t>2+</a:t>
            </a:r>
            <a:r>
              <a:rPr lang="es-ES" dirty="0">
                <a:solidFill>
                  <a:srgbClr val="FF0080"/>
                </a:solidFill>
              </a:rPr>
              <a:t> + 2e</a:t>
            </a:r>
            <a:r>
              <a:rPr lang="es-ES" baseline="30000" dirty="0">
                <a:solidFill>
                  <a:srgbClr val="FF0080"/>
                </a:solidFill>
              </a:rPr>
              <a:t>–</a:t>
            </a:r>
            <a:r>
              <a:rPr lang="es-ES" dirty="0">
                <a:solidFill>
                  <a:srgbClr val="FF0080"/>
                </a:solidFill>
              </a:rPr>
              <a:t>  (oxidación)</a:t>
            </a:r>
          </a:p>
          <a:p>
            <a:pPr marL="0" indent="0" algn="ctr">
              <a:buNone/>
            </a:pPr>
            <a:r>
              <a:rPr lang="es-ES" dirty="0">
                <a:solidFill>
                  <a:srgbClr val="008000"/>
                </a:solidFill>
              </a:rPr>
              <a:t>Pb</a:t>
            </a:r>
            <a:r>
              <a:rPr lang="es-ES" baseline="30000" dirty="0">
                <a:solidFill>
                  <a:srgbClr val="008000"/>
                </a:solidFill>
              </a:rPr>
              <a:t>2+</a:t>
            </a:r>
            <a:r>
              <a:rPr lang="es-ES" dirty="0">
                <a:solidFill>
                  <a:srgbClr val="008000"/>
                </a:solidFill>
              </a:rPr>
              <a:t> + 2e</a:t>
            </a:r>
            <a:r>
              <a:rPr lang="es-ES" baseline="30000" dirty="0">
                <a:solidFill>
                  <a:srgbClr val="008000"/>
                </a:solidFill>
              </a:rPr>
              <a:t>–</a:t>
            </a:r>
            <a:r>
              <a:rPr lang="es-ES" dirty="0">
                <a:solidFill>
                  <a:srgbClr val="008000"/>
                </a:solidFill>
                <a:sym typeface="Symbol" pitchFamily="18" charset="2"/>
              </a:rPr>
              <a:t> </a:t>
            </a:r>
            <a:r>
              <a:rPr lang="es-ES" dirty="0">
                <a:solidFill>
                  <a:srgbClr val="008000"/>
                </a:solidFill>
              </a:rPr>
              <a:t> </a:t>
            </a:r>
            <a:r>
              <a:rPr lang="es-ES" dirty="0">
                <a:solidFill>
                  <a:srgbClr val="008000"/>
                </a:solidFill>
                <a:latin typeface="Wingdings"/>
                <a:ea typeface="Wingdings"/>
                <a:cs typeface="Wingdings"/>
                <a:sym typeface="Wingdings"/>
              </a:rPr>
              <a:t> </a:t>
            </a:r>
            <a:r>
              <a:rPr lang="es-ES" dirty="0">
                <a:solidFill>
                  <a:srgbClr val="008000"/>
                </a:solidFill>
              </a:rPr>
              <a:t>Pb  (reducción) </a:t>
            </a:r>
            <a:endParaRPr lang="es-ES_tradnl" dirty="0">
              <a:solidFill>
                <a:srgbClr val="008000"/>
              </a:solidFill>
            </a:endParaRPr>
          </a:p>
        </p:txBody>
      </p:sp>
      <p:pic>
        <p:nvPicPr>
          <p:cNvPr id="9" name="Picture 8" descr="Cu-Ag%20y%20Zn-Pb%20(Anaya%20270)">
            <a:extLst>
              <a:ext uri="{FF2B5EF4-FFF2-40B4-BE49-F238E27FC236}">
                <a16:creationId xmlns:a16="http://schemas.microsoft.com/office/drawing/2014/main" id="{39D24721-FD83-3744-91C3-6EA65F671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50746" t="3026" r="6767" b="8437"/>
          <a:stretch>
            <a:fillRect/>
          </a:stretch>
        </p:blipFill>
        <p:spPr bwMode="auto">
          <a:xfrm>
            <a:off x="8431467" y="1450948"/>
            <a:ext cx="3095625" cy="47879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6255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12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FFFDE927-974C-0D45-A704-3F9C74B94E47}"/>
              </a:ext>
            </a:extLst>
          </p:cNvPr>
          <p:cNvGrpSpPr/>
          <p:nvPr/>
        </p:nvGrpSpPr>
        <p:grpSpPr>
          <a:xfrm>
            <a:off x="689590" y="199711"/>
            <a:ext cx="8860570" cy="6488281"/>
            <a:chOff x="1691079" y="199711"/>
            <a:chExt cx="8860570" cy="6488281"/>
          </a:xfrm>
        </p:grpSpPr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FF12E062-6F3B-034E-80D9-F59DD91C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41806" y="661376"/>
              <a:ext cx="8380770" cy="6026616"/>
            </a:xfrm>
            <a:prstGeom prst="rect">
              <a:avLst/>
            </a:prstGeom>
          </p:spPr>
        </p:pic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7B71E7D4-0369-714E-883E-DF70055A858B}"/>
                </a:ext>
              </a:extLst>
            </p:cNvPr>
            <p:cNvSpPr/>
            <p:nvPr/>
          </p:nvSpPr>
          <p:spPr>
            <a:xfrm>
              <a:off x="1691079" y="208922"/>
              <a:ext cx="445564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2400" dirty="0">
                  <a:solidFill>
                    <a:srgbClr val="0000FF"/>
                  </a:solidFill>
                </a:rPr>
                <a:t>Zn(s)</a:t>
              </a:r>
              <a:r>
                <a:rPr lang="es-ES_tradnl" sz="2400" dirty="0"/>
                <a:t> </a:t>
              </a:r>
              <a:r>
                <a:rPr lang="es-ES_tradnl" sz="2400" dirty="0">
                  <a:solidFill>
                    <a:srgbClr val="1769B5"/>
                  </a:solidFill>
                </a:rPr>
                <a:t>+</a:t>
              </a:r>
              <a:r>
                <a:rPr lang="es-ES_tradnl" sz="2400" dirty="0"/>
                <a:t> </a:t>
              </a:r>
              <a:r>
                <a:rPr lang="es-ES_tradnl" sz="2400" dirty="0">
                  <a:solidFill>
                    <a:srgbClr val="FF0000"/>
                  </a:solidFill>
                  <a:sym typeface="Symbol" pitchFamily="18" charset="2"/>
                </a:rPr>
                <a:t>Cu</a:t>
              </a:r>
              <a:r>
                <a:rPr lang="es-ES_tradnl" sz="2400" baseline="30000" dirty="0">
                  <a:solidFill>
                    <a:srgbClr val="FF0000"/>
                  </a:solidFill>
                  <a:sym typeface="Symbol" pitchFamily="18" charset="2"/>
                </a:rPr>
                <a:t>2+</a:t>
              </a:r>
              <a:r>
                <a:rPr lang="es-ES_tradnl" sz="2400" dirty="0">
                  <a:solidFill>
                    <a:srgbClr val="008000"/>
                  </a:solidFill>
                  <a:sym typeface="Symbol" pitchFamily="18" charset="2"/>
                </a:rPr>
                <a:t>    </a:t>
              </a:r>
              <a:r>
                <a:rPr lang="es-ES_tradnl" sz="2400" dirty="0">
                  <a:solidFill>
                    <a:srgbClr val="1769B5"/>
                  </a:solidFill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r>
                <a:rPr lang="es-ES_tradnl" sz="2400" dirty="0">
                  <a:latin typeface="Wingdings"/>
                  <a:ea typeface="Wingdings"/>
                  <a:cs typeface="Wingdings"/>
                  <a:sym typeface="Wingdings"/>
                </a:rPr>
                <a:t> </a:t>
              </a:r>
              <a:r>
                <a:rPr lang="es-ES_tradnl" sz="2400" dirty="0">
                  <a:solidFill>
                    <a:srgbClr val="0000FF"/>
                  </a:solidFill>
                  <a:sym typeface="Symbol" pitchFamily="18" charset="2"/>
                </a:rPr>
                <a:t>Zn</a:t>
              </a:r>
              <a:r>
                <a:rPr lang="es-ES_tradnl" sz="2400" baseline="30000" dirty="0">
                  <a:solidFill>
                    <a:srgbClr val="0000FF"/>
                  </a:solidFill>
                  <a:sym typeface="Symbol" pitchFamily="18" charset="2"/>
                </a:rPr>
                <a:t>2+</a:t>
              </a:r>
              <a:r>
                <a:rPr lang="es-ES_tradnl" sz="2400" dirty="0">
                  <a:solidFill>
                    <a:srgbClr val="FF0080"/>
                  </a:solidFill>
                  <a:sym typeface="Symbol" pitchFamily="18" charset="2"/>
                </a:rPr>
                <a:t> </a:t>
              </a:r>
              <a:r>
                <a:rPr lang="es-ES_tradnl" sz="2400" dirty="0">
                  <a:solidFill>
                    <a:srgbClr val="1769B5"/>
                  </a:solidFill>
                  <a:sym typeface="Symbol" pitchFamily="18" charset="2"/>
                </a:rPr>
                <a:t>+</a:t>
              </a:r>
              <a:r>
                <a:rPr lang="es-ES_tradnl" sz="2400" dirty="0">
                  <a:sym typeface="Symbol" pitchFamily="18" charset="2"/>
                </a:rPr>
                <a:t> </a:t>
              </a:r>
              <a:r>
                <a:rPr lang="es-ES_tradnl" sz="2400" dirty="0">
                  <a:solidFill>
                    <a:srgbClr val="FF0000"/>
                  </a:solidFill>
                  <a:sym typeface="Symbol" pitchFamily="18" charset="2"/>
                </a:rPr>
                <a:t>Cu(s)</a:t>
              </a:r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ED1B9877-7D20-2247-AA97-C242C7ED79C5}"/>
                </a:ext>
              </a:extLst>
            </p:cNvPr>
            <p:cNvSpPr/>
            <p:nvPr/>
          </p:nvSpPr>
          <p:spPr>
            <a:xfrm>
              <a:off x="6096000" y="199711"/>
              <a:ext cx="445564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2400" dirty="0">
                  <a:solidFill>
                    <a:srgbClr val="0000FF"/>
                  </a:solidFill>
                </a:rPr>
                <a:t>Cu(s)</a:t>
              </a:r>
              <a:r>
                <a:rPr lang="es-ES_tradnl" sz="2400" dirty="0"/>
                <a:t> </a:t>
              </a:r>
              <a:r>
                <a:rPr lang="es-ES_tradnl" sz="2400" dirty="0">
                  <a:solidFill>
                    <a:srgbClr val="1769B5"/>
                  </a:solidFill>
                </a:rPr>
                <a:t>+</a:t>
              </a:r>
              <a:r>
                <a:rPr lang="es-ES_tradnl" sz="2400" dirty="0"/>
                <a:t> </a:t>
              </a:r>
              <a:r>
                <a:rPr lang="es-ES_tradnl" sz="2400" dirty="0">
                  <a:solidFill>
                    <a:srgbClr val="FF0000"/>
                  </a:solidFill>
                  <a:sym typeface="Symbol" pitchFamily="18" charset="2"/>
                </a:rPr>
                <a:t>2Ag</a:t>
              </a:r>
              <a:r>
                <a:rPr lang="es-ES_tradnl" sz="2400" baseline="30000" dirty="0">
                  <a:solidFill>
                    <a:srgbClr val="FF0000"/>
                  </a:solidFill>
                  <a:sym typeface="Symbol" pitchFamily="18" charset="2"/>
                </a:rPr>
                <a:t>+</a:t>
              </a:r>
              <a:r>
                <a:rPr lang="es-ES_tradnl" sz="2400" dirty="0">
                  <a:solidFill>
                    <a:srgbClr val="008000"/>
                  </a:solidFill>
                  <a:sym typeface="Symbol" pitchFamily="18" charset="2"/>
                </a:rPr>
                <a:t>    </a:t>
              </a:r>
              <a:r>
                <a:rPr lang="es-ES_tradnl" sz="2400" dirty="0">
                  <a:solidFill>
                    <a:srgbClr val="1769B5"/>
                  </a:solidFill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r>
                <a:rPr lang="es-ES_tradnl" sz="2400" dirty="0">
                  <a:latin typeface="Wingdings"/>
                  <a:ea typeface="Wingdings"/>
                  <a:cs typeface="Wingdings"/>
                  <a:sym typeface="Wingdings"/>
                </a:rPr>
                <a:t> </a:t>
              </a:r>
              <a:r>
                <a:rPr lang="es-ES_tradnl" sz="2400" dirty="0">
                  <a:solidFill>
                    <a:srgbClr val="0000FF"/>
                  </a:solidFill>
                  <a:sym typeface="Symbol" pitchFamily="18" charset="2"/>
                </a:rPr>
                <a:t>Cu</a:t>
              </a:r>
              <a:r>
                <a:rPr lang="es-ES_tradnl" sz="2400" baseline="30000" dirty="0">
                  <a:solidFill>
                    <a:srgbClr val="0000FF"/>
                  </a:solidFill>
                  <a:sym typeface="Symbol" pitchFamily="18" charset="2"/>
                </a:rPr>
                <a:t>2+</a:t>
              </a:r>
              <a:r>
                <a:rPr lang="es-ES_tradnl" sz="2400" dirty="0">
                  <a:solidFill>
                    <a:srgbClr val="FF0080"/>
                  </a:solidFill>
                  <a:sym typeface="Symbol" pitchFamily="18" charset="2"/>
                </a:rPr>
                <a:t> </a:t>
              </a:r>
              <a:r>
                <a:rPr lang="es-ES_tradnl" sz="2400" dirty="0">
                  <a:solidFill>
                    <a:srgbClr val="1769B5"/>
                  </a:solidFill>
                  <a:sym typeface="Symbol" pitchFamily="18" charset="2"/>
                </a:rPr>
                <a:t>+</a:t>
              </a:r>
              <a:r>
                <a:rPr lang="es-ES_tradnl" sz="2400" dirty="0">
                  <a:sym typeface="Symbol" pitchFamily="18" charset="2"/>
                </a:rPr>
                <a:t> 2</a:t>
              </a:r>
              <a:r>
                <a:rPr lang="es-ES_tradnl" sz="2400" dirty="0">
                  <a:solidFill>
                    <a:srgbClr val="FF0000"/>
                  </a:solidFill>
                  <a:sym typeface="Symbol" pitchFamily="18" charset="2"/>
                </a:rPr>
                <a:t>Ag(s)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0189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13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C0A2FA56-CE6A-F747-9C91-0F10DC00B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83244"/>
            <a:ext cx="10426700" cy="534761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defTabSz="284163">
              <a:lnSpc>
                <a:spcPct val="125000"/>
              </a:lnSpc>
            </a:pPr>
            <a:r>
              <a:rPr kumimoji="1" lang="es-ES_tradnl" sz="2800" b="1" dirty="0" err="1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Semi</a:t>
            </a:r>
            <a:r>
              <a:rPr kumimoji="1" lang="es-ES_tradnl" sz="28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-reacciones de óxido-reducción</a:t>
            </a:r>
          </a:p>
          <a:p>
            <a:pPr defTabSz="284163">
              <a:lnSpc>
                <a:spcPct val="125000"/>
              </a:lnSpc>
            </a:pPr>
            <a:endParaRPr kumimoji="1" lang="es-ES_tradnl" sz="2200" b="1" i="1" dirty="0">
              <a:solidFill>
                <a:srgbClr val="1769B5"/>
              </a:solidFill>
              <a:latin typeface="Tahoma" pitchFamily="34" charset="0"/>
            </a:endParaRPr>
          </a:p>
          <a:p>
            <a:pPr algn="just" defTabSz="284163">
              <a:lnSpc>
                <a:spcPct val="150000"/>
              </a:lnSpc>
            </a:pPr>
            <a:r>
              <a:rPr kumimoji="1"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Una </a:t>
            </a:r>
            <a:r>
              <a:rPr kumimoji="1"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semi</a:t>
            </a:r>
            <a:r>
              <a:rPr kumimoji="1"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-reacción de oxidación corresponde al cambio químico que experimenta un agente reductor por entrega de uno o más electrones.</a:t>
            </a:r>
          </a:p>
          <a:p>
            <a:pPr algn="just" defTabSz="284163">
              <a:lnSpc>
                <a:spcPct val="150000"/>
              </a:lnSpc>
            </a:pPr>
            <a:endParaRPr kumimoji="1"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ctr" defTabSz="284163">
              <a:lnSpc>
                <a:spcPct val="150000"/>
              </a:lnSpc>
              <a:buClr>
                <a:schemeClr val="accent2"/>
              </a:buClr>
              <a:buFont typeface="Wingdings" charset="2"/>
              <a:buNone/>
            </a:pPr>
            <a:r>
              <a:rPr kumimoji="1"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	</a:t>
            </a:r>
            <a:r>
              <a:rPr kumimoji="1" lang="es-ES_tradnl" sz="24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Fe </a:t>
            </a:r>
            <a:r>
              <a:rPr kumimoji="1" lang="es-ES_tradnl" sz="2400" b="1" dirty="0">
                <a:solidFill>
                  <a:srgbClr val="FF0080"/>
                </a:solidFill>
                <a:latin typeface="Lucida Sans Unicode" panose="020B0602030504020204" pitchFamily="34" charset="0"/>
                <a:ea typeface="Wingdings"/>
                <a:cs typeface="Lucida Sans Unicode" panose="020B0602030504020204" pitchFamily="34" charset="0"/>
                <a:sym typeface="Wingdings"/>
              </a:rPr>
              <a:t></a:t>
            </a:r>
            <a:r>
              <a:rPr kumimoji="1" lang="es-ES_tradnl" sz="24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 Fe</a:t>
            </a:r>
            <a:r>
              <a:rPr kumimoji="1" lang="es-ES_tradnl" sz="2400" b="1" baseline="30000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2+</a:t>
            </a:r>
            <a:r>
              <a:rPr kumimoji="1" lang="es-ES_tradnl" sz="24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 + 2ē</a:t>
            </a:r>
          </a:p>
          <a:p>
            <a:pPr algn="ctr" defTabSz="284163">
              <a:lnSpc>
                <a:spcPct val="150000"/>
              </a:lnSpc>
              <a:buClr>
                <a:schemeClr val="accent2"/>
              </a:buClr>
              <a:buFont typeface="Wingdings" charset="2"/>
              <a:buChar char="§"/>
            </a:pPr>
            <a:endParaRPr kumimoji="1" lang="es-ES_tradnl" sz="2000" b="1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  <a:sym typeface="Symbol" pitchFamily="18" charset="2"/>
            </a:endParaRPr>
          </a:p>
          <a:p>
            <a:pPr algn="just" defTabSz="284163">
              <a:lnSpc>
                <a:spcPct val="150000"/>
              </a:lnSpc>
            </a:pPr>
            <a:r>
              <a:rPr kumimoji="1"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Una </a:t>
            </a:r>
            <a:r>
              <a:rPr kumimoji="1"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semi</a:t>
            </a:r>
            <a:r>
              <a:rPr kumimoji="1"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-reacción de reducción corresponde al cambio químico que experimenta un agente oxidante por captación electrones desde otra especie.</a:t>
            </a:r>
          </a:p>
          <a:p>
            <a:pPr algn="just" defTabSz="284163">
              <a:lnSpc>
                <a:spcPct val="150000"/>
              </a:lnSpc>
            </a:pPr>
            <a:endParaRPr kumimoji="1"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ctr" defTabSz="284163">
              <a:lnSpc>
                <a:spcPct val="150000"/>
              </a:lnSpc>
              <a:buClr>
                <a:schemeClr val="hlink"/>
              </a:buClr>
              <a:buFont typeface="Wingdings" charset="2"/>
              <a:buNone/>
            </a:pPr>
            <a:r>
              <a:rPr kumimoji="1"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	</a:t>
            </a:r>
            <a:r>
              <a:rPr kumimoji="1" lang="es-ES_tradnl" sz="24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Cu</a:t>
            </a:r>
            <a:r>
              <a:rPr kumimoji="1" lang="es-ES_tradnl" sz="2400" b="1" baseline="30000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2+</a:t>
            </a:r>
            <a:r>
              <a:rPr kumimoji="1" lang="es-ES_tradnl" sz="24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+ 2</a:t>
            </a:r>
            <a:r>
              <a:rPr kumimoji="1" lang="es-ES_tradnl" sz="24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ē </a:t>
            </a:r>
            <a:r>
              <a:rPr kumimoji="1" lang="es-ES_tradnl" sz="2400" b="1" dirty="0">
                <a:solidFill>
                  <a:srgbClr val="008000"/>
                </a:solidFill>
                <a:latin typeface="Lucida Sans Unicode" panose="020B0602030504020204" pitchFamily="34" charset="0"/>
                <a:ea typeface="Wingdings"/>
                <a:cs typeface="Lucida Sans Unicode" panose="020B0602030504020204" pitchFamily="34" charset="0"/>
                <a:sym typeface="Wingdings"/>
              </a:rPr>
              <a:t></a:t>
            </a:r>
            <a:r>
              <a:rPr kumimoji="1" lang="es-ES_tradnl" sz="24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 Cu</a:t>
            </a:r>
            <a:endParaRPr kumimoji="1" lang="es-ES" sz="2400" b="1" dirty="0">
              <a:solidFill>
                <a:srgbClr val="008000"/>
              </a:solidFill>
              <a:latin typeface="Lucida Sans Unicode" panose="020B0602030504020204" pitchFamily="34" charset="0"/>
              <a:cs typeface="Lucida Sans Unicode" panose="020B0602030504020204" pitchFamily="34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47003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14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7" name="Text Box 3">
            <a:extLst>
              <a:ext uri="{FF2B5EF4-FFF2-40B4-BE49-F238E27FC236}">
                <a16:creationId xmlns:a16="http://schemas.microsoft.com/office/drawing/2014/main" id="{A220B1B5-0E85-E24F-A211-DDF3979B26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411917"/>
            <a:ext cx="8664864" cy="3850606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kumimoji="1"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La combinación de las dos </a:t>
            </a:r>
            <a:r>
              <a:rPr kumimoji="1"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semi</a:t>
            </a:r>
            <a:r>
              <a:rPr kumimoji="1"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-reacciones anteriores, conduce a la siguiente </a:t>
            </a:r>
            <a:r>
              <a:rPr kumimoji="1" lang="es-ES_tradnl" sz="20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reacción iónica neta</a:t>
            </a:r>
            <a:endParaRPr kumimoji="1" lang="es-ES_tradnl" sz="2000" dirty="0">
              <a:solidFill>
                <a:srgbClr val="FF008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25000"/>
              </a:lnSpc>
            </a:pPr>
            <a:endParaRPr kumimoji="1" lang="es-ES_tradnl" sz="2800" dirty="0">
              <a:latin typeface="Tahoma" pitchFamily="34" charset="0"/>
            </a:endParaRPr>
          </a:p>
          <a:p>
            <a:pPr algn="just">
              <a:lnSpc>
                <a:spcPct val="200000"/>
              </a:lnSpc>
            </a:pPr>
            <a:r>
              <a:rPr kumimoji="1" lang="es-ES_tradnl" sz="2800" dirty="0">
                <a:latin typeface="Tahoma" pitchFamily="34" charset="0"/>
              </a:rPr>
              <a:t>			    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</a:rPr>
              <a:t>Fe 	   </a:t>
            </a:r>
            <a:r>
              <a:rPr kumimoji="1" lang="es-ES_tradnl" sz="28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  Fe</a:t>
            </a:r>
            <a:r>
              <a:rPr kumimoji="1" lang="es-ES_tradnl" sz="2800" baseline="300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2+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+ 2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cs typeface="Arial" charset="0"/>
                <a:sym typeface="Symbol" pitchFamily="18" charset="2"/>
              </a:rPr>
              <a:t>ē</a:t>
            </a:r>
          </a:p>
          <a:p>
            <a:pPr algn="just">
              <a:lnSpc>
                <a:spcPct val="200000"/>
              </a:lnSpc>
            </a:pP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			   Cu</a:t>
            </a:r>
            <a:r>
              <a:rPr kumimoji="1" lang="es-ES_tradnl" sz="2800" baseline="300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2+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 + 2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cs typeface="Arial" charset="0"/>
                <a:sym typeface="Symbol" pitchFamily="18" charset="2"/>
              </a:rPr>
              <a:t>ē  </a:t>
            </a:r>
            <a:r>
              <a:rPr kumimoji="1" lang="es-ES_tradnl" sz="28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cs typeface="Arial" charset="0"/>
                <a:sym typeface="Symbol" pitchFamily="18" charset="2"/>
              </a:rPr>
              <a:t>   Cu</a:t>
            </a:r>
          </a:p>
          <a:p>
            <a:pPr algn="just">
              <a:lnSpc>
                <a:spcPct val="200000"/>
              </a:lnSpc>
            </a:pPr>
            <a:r>
              <a:rPr kumimoji="1" lang="es-ES_tradnl" sz="2800" dirty="0">
                <a:latin typeface="Tahoma" pitchFamily="34" charset="0"/>
                <a:cs typeface="Arial" charset="0"/>
              </a:rPr>
              <a:t>			    </a:t>
            </a:r>
            <a:r>
              <a:rPr kumimoji="1" lang="es-ES_tradnl" sz="2800" dirty="0">
                <a:solidFill>
                  <a:srgbClr val="400080"/>
                </a:solidFill>
                <a:latin typeface="Tahoma" pitchFamily="34" charset="0"/>
                <a:cs typeface="Arial" charset="0"/>
              </a:rPr>
              <a:t>Fe + Cu</a:t>
            </a:r>
            <a:r>
              <a:rPr kumimoji="1" lang="es-ES_tradnl" sz="2800" baseline="30000" dirty="0">
                <a:solidFill>
                  <a:srgbClr val="400080"/>
                </a:solidFill>
                <a:latin typeface="Tahoma" pitchFamily="34" charset="0"/>
                <a:cs typeface="Arial" charset="0"/>
              </a:rPr>
              <a:t>2+</a:t>
            </a:r>
            <a:r>
              <a:rPr kumimoji="1" lang="es-ES_tradnl" sz="2800" dirty="0">
                <a:solidFill>
                  <a:srgbClr val="400080"/>
                </a:solidFill>
                <a:latin typeface="Tahoma" pitchFamily="34" charset="0"/>
                <a:cs typeface="Arial" charset="0"/>
              </a:rPr>
              <a:t> </a:t>
            </a:r>
            <a:r>
              <a:rPr kumimoji="1" lang="es-ES_tradnl" sz="2800" dirty="0">
                <a:solidFill>
                  <a:srgbClr val="400080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kumimoji="1" lang="es-ES_tradnl" sz="2800" dirty="0">
                <a:solidFill>
                  <a:srgbClr val="400080"/>
                </a:solidFill>
                <a:latin typeface="Tahoma" pitchFamily="34" charset="0"/>
                <a:cs typeface="Arial" charset="0"/>
                <a:sym typeface="Symbol" pitchFamily="18" charset="2"/>
              </a:rPr>
              <a:t>   Fe</a:t>
            </a:r>
            <a:r>
              <a:rPr kumimoji="1" lang="es-ES_tradnl" sz="2800" baseline="30000" dirty="0">
                <a:solidFill>
                  <a:srgbClr val="400080"/>
                </a:solidFill>
                <a:latin typeface="Tahoma" pitchFamily="34" charset="0"/>
                <a:cs typeface="Arial" charset="0"/>
                <a:sym typeface="Symbol" pitchFamily="18" charset="2"/>
              </a:rPr>
              <a:t>2+ </a:t>
            </a:r>
            <a:r>
              <a:rPr kumimoji="1" lang="es-ES_tradnl" sz="2800" dirty="0">
                <a:solidFill>
                  <a:srgbClr val="400080"/>
                </a:solidFill>
                <a:latin typeface="Tahoma" pitchFamily="34" charset="0"/>
                <a:cs typeface="Arial" charset="0"/>
                <a:sym typeface="Symbol" pitchFamily="18" charset="2"/>
              </a:rPr>
              <a:t>+ Cu</a:t>
            </a:r>
            <a:endParaRPr kumimoji="1" lang="es-ES" sz="2800" dirty="0">
              <a:solidFill>
                <a:srgbClr val="400080"/>
              </a:solidFill>
              <a:latin typeface="Tahoma" pitchFamily="34" charset="0"/>
              <a:cs typeface="Arial" charset="0"/>
              <a:sym typeface="Symbol" pitchFamily="18" charset="2"/>
            </a:endParaRPr>
          </a:p>
        </p:txBody>
      </p:sp>
      <p:sp>
        <p:nvSpPr>
          <p:cNvPr id="10" name="Line 4">
            <a:extLst>
              <a:ext uri="{FF2B5EF4-FFF2-40B4-BE49-F238E27FC236}">
                <a16:creationId xmlns:a16="http://schemas.microsoft.com/office/drawing/2014/main" id="{273CBA2D-5B62-6C4F-AD3B-DA81522F21F7}"/>
              </a:ext>
            </a:extLst>
          </p:cNvPr>
          <p:cNvSpPr>
            <a:spLocks noChangeShapeType="1"/>
          </p:cNvSpPr>
          <p:nvPr/>
        </p:nvSpPr>
        <p:spPr bwMode="auto">
          <a:xfrm>
            <a:off x="3147512" y="3565115"/>
            <a:ext cx="4819379" cy="0"/>
          </a:xfrm>
          <a:prstGeom prst="line">
            <a:avLst/>
          </a:prstGeom>
          <a:noFill/>
          <a:ln w="38100" cap="sq">
            <a:solidFill>
              <a:srgbClr val="1769B5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800" dirty="0"/>
          </a:p>
        </p:txBody>
      </p:sp>
    </p:spTree>
    <p:extLst>
      <p:ext uri="{BB962C8B-B14F-4D97-AF65-F5344CB8AC3E}">
        <p14:creationId xmlns:p14="http://schemas.microsoft.com/office/powerpoint/2010/main" val="39706544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15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04383ECE-112D-1741-80E9-28555848B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439" y="304311"/>
            <a:ext cx="6687261" cy="60401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just" eaLnBrk="1" hangingPunct="1">
              <a:lnSpc>
                <a:spcPct val="125000"/>
              </a:lnSpc>
              <a:defRPr/>
            </a:pPr>
            <a:r>
              <a:rPr kumimoji="1" lang="es-ES_tradnl" sz="28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Estado o Número de Oxidación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9502F56-6DF6-B044-A676-9858E6F007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844" y="1191334"/>
            <a:ext cx="9087561" cy="1438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1. En los elementos libres (es decir, en estado no combinado), cada átomo tiene un estado de oxidación cero. Así, cada átomo en H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Br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Na, Be, K, 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y P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4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tiene el mismo número de oxidación: cero.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405B904-0E63-0141-B0E8-ABF479A516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844" y="2913200"/>
            <a:ext cx="9947056" cy="3285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2. Para los iones monoatómicos, el estado de oxidación es igual a la carga del ion (carga visible). Entonces, el ion Li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+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tiene un estado de oxidación de +1; el ion Ba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2+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+2; el ion Fe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3+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+3; el ion I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-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-1; el ion O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2-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-2, y así sucesivamente. Todos los metales alcalinos tienen un estado de oxidación de +1 y todos los metales alcalino térreos tienen un número de oxidación de +2 en sus compuestos. El aluminio tiene un número de oxidación de +3 en todos sus compuestos.</a:t>
            </a:r>
          </a:p>
        </p:txBody>
      </p:sp>
    </p:spTree>
    <p:extLst>
      <p:ext uri="{BB962C8B-B14F-4D97-AF65-F5344CB8AC3E}">
        <p14:creationId xmlns:p14="http://schemas.microsoft.com/office/powerpoint/2010/main" val="685695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16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47D8F44-6056-C44D-8D25-F42E154A92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952" y="471906"/>
            <a:ext cx="8943347" cy="1438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3. El estado de oxidación del oxígeno es -2 en la mayoría de los compuestos (por ejemplo, </a:t>
            </a:r>
            <a:r>
              <a:rPr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MgO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y H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O), pero en el peróxido de hidrógeno (H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) y en el ion peróxido (O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2-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) es -1.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0A77DAC-54B3-D54F-8B95-8D9042339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951" y="2230255"/>
            <a:ext cx="9400548" cy="1438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4. El estado de oxidación del hidrógeno es +1, excepto cuando está enlazado con metales en compuestos binarios. En estos casos (por ejemplo, </a:t>
            </a:r>
            <a:r>
              <a:rPr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LiH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</a:t>
            </a:r>
            <a:r>
              <a:rPr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NaH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CaH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), su estado de oxidación es -1.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9A396F-3E43-3B43-AFD7-79197DF560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951" y="3921155"/>
            <a:ext cx="9857749" cy="190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5. El flúor tiene un estado de oxidación de -1 en todos sus compuestos. Los otros halógenos (Cl, Br y I) tienen estados de oxidación negativos cuando se encuentra como iones halogenuros en los compuestos. Cuando están combinados con oxígeno (</a:t>
            </a:r>
            <a:r>
              <a:rPr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oxiácidos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) tienen estado de oxidación positivos.</a:t>
            </a:r>
          </a:p>
        </p:txBody>
      </p:sp>
    </p:spTree>
    <p:extLst>
      <p:ext uri="{BB962C8B-B14F-4D97-AF65-F5344CB8AC3E}">
        <p14:creationId xmlns:p14="http://schemas.microsoft.com/office/powerpoint/2010/main" val="2414638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17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3430602-D192-C54B-A2FB-914F985677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492" y="276946"/>
            <a:ext cx="8914907" cy="977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6. En una molécula neutra, la suma de los números de oxidación de todos los átomos debe ser cero.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1B7D696-7E67-9747-92C1-9E71EA5F36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492" y="1931905"/>
            <a:ext cx="9314958" cy="977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7. En un ion </a:t>
            </a:r>
            <a:r>
              <a:rPr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poliatómico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la suma de los estados de oxidación de todos los elementos debe ser igual a la carga neta del ion.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59B916A-341B-1E4D-A6C1-4498CE14BC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492" y="3497101"/>
            <a:ext cx="9448308" cy="977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8. Los estados de oxidación no tienen que ser enteros. Por ejemplo, el estado de oxidación del O en el ion </a:t>
            </a:r>
            <a:r>
              <a:rPr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superóxido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    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-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es -½.</a:t>
            </a:r>
          </a:p>
        </p:txBody>
      </p:sp>
    </p:spTree>
    <p:extLst>
      <p:ext uri="{BB962C8B-B14F-4D97-AF65-F5344CB8AC3E}">
        <p14:creationId xmlns:p14="http://schemas.microsoft.com/office/powerpoint/2010/main" val="3560778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18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6DA7543-78F8-D84E-A574-253B95816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802" y="662142"/>
            <a:ext cx="7237507" cy="5959469"/>
          </a:xfrm>
          <a:prstGeom prst="rect">
            <a:avLst/>
          </a:prstGeom>
        </p:spPr>
      </p:pic>
      <p:sp>
        <p:nvSpPr>
          <p:cNvPr id="7" name="Text Box 2">
            <a:extLst>
              <a:ext uri="{FF2B5EF4-FFF2-40B4-BE49-F238E27FC236}">
                <a16:creationId xmlns:a16="http://schemas.microsoft.com/office/drawing/2014/main" id="{0CE666AE-4BC7-1640-BDE3-EF041AA1E9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955" y="118167"/>
            <a:ext cx="6687261" cy="60401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just" eaLnBrk="1" hangingPunct="1">
              <a:lnSpc>
                <a:spcPct val="125000"/>
              </a:lnSpc>
              <a:defRPr/>
            </a:pPr>
            <a:r>
              <a:rPr kumimoji="1" lang="es-ES_tradnl" sz="28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Estado o Número de Oxidación</a:t>
            </a:r>
          </a:p>
        </p:txBody>
      </p:sp>
    </p:spTree>
    <p:extLst>
      <p:ext uri="{BB962C8B-B14F-4D97-AF65-F5344CB8AC3E}">
        <p14:creationId xmlns:p14="http://schemas.microsoft.com/office/powerpoint/2010/main" val="1356535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8EA9966-D905-A74C-9FB9-4F005C910E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19</a:t>
            </a:fld>
            <a:endParaRPr lang="es-CL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A5B10B2-2873-5F4D-B732-D2A589EE09C6}"/>
              </a:ext>
            </a:extLst>
          </p:cNvPr>
          <p:cNvSpPr txBox="1"/>
          <p:nvPr/>
        </p:nvSpPr>
        <p:spPr>
          <a:xfrm>
            <a:off x="2027436" y="2931560"/>
            <a:ext cx="77809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Ejercicios</a:t>
            </a:r>
          </a:p>
        </p:txBody>
      </p:sp>
      <p:grpSp>
        <p:nvGrpSpPr>
          <p:cNvPr id="4" name="Shape 257">
            <a:extLst>
              <a:ext uri="{FF2B5EF4-FFF2-40B4-BE49-F238E27FC236}">
                <a16:creationId xmlns:a16="http://schemas.microsoft.com/office/drawing/2014/main" id="{04B9F9FE-CAD3-B543-8CDF-E1698D657268}"/>
              </a:ext>
            </a:extLst>
          </p:cNvPr>
          <p:cNvGrpSpPr/>
          <p:nvPr/>
        </p:nvGrpSpPr>
        <p:grpSpPr>
          <a:xfrm>
            <a:off x="5125820" y="1447365"/>
            <a:ext cx="1171845" cy="1045591"/>
            <a:chOff x="5233525" y="4954450"/>
            <a:chExt cx="538275" cy="516350"/>
          </a:xfrm>
        </p:grpSpPr>
        <p:sp>
          <p:nvSpPr>
            <p:cNvPr id="5" name="Shape 258">
              <a:extLst>
                <a:ext uri="{FF2B5EF4-FFF2-40B4-BE49-F238E27FC236}">
                  <a16:creationId xmlns:a16="http://schemas.microsoft.com/office/drawing/2014/main" id="{3E8DF75F-16CC-044D-B3EB-21E22FDE5D71}"/>
                </a:ext>
              </a:extLst>
            </p:cNvPr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" name="Shape 259">
              <a:extLst>
                <a:ext uri="{FF2B5EF4-FFF2-40B4-BE49-F238E27FC236}">
                  <a16:creationId xmlns:a16="http://schemas.microsoft.com/office/drawing/2014/main" id="{00E51DBF-8113-B84A-A35D-3F18272B4179}"/>
                </a:ext>
              </a:extLst>
            </p:cNvPr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" name="Shape 260">
              <a:extLst>
                <a:ext uri="{FF2B5EF4-FFF2-40B4-BE49-F238E27FC236}">
                  <a16:creationId xmlns:a16="http://schemas.microsoft.com/office/drawing/2014/main" id="{05CBC384-9B02-6C47-A556-79B0CE94ACE9}"/>
                </a:ext>
              </a:extLst>
            </p:cNvPr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" name="Shape 261">
              <a:extLst>
                <a:ext uri="{FF2B5EF4-FFF2-40B4-BE49-F238E27FC236}">
                  <a16:creationId xmlns:a16="http://schemas.microsoft.com/office/drawing/2014/main" id="{7CB79486-E909-DD4B-8865-6C314698F68D}"/>
                </a:ext>
              </a:extLst>
            </p:cNvPr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" name="Shape 262">
              <a:extLst>
                <a:ext uri="{FF2B5EF4-FFF2-40B4-BE49-F238E27FC236}">
                  <a16:creationId xmlns:a16="http://schemas.microsoft.com/office/drawing/2014/main" id="{BAF265E0-CBE6-4040-907F-05F1F377C216}"/>
                </a:ext>
              </a:extLst>
            </p:cNvPr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" name="Shape 263">
              <a:extLst>
                <a:ext uri="{FF2B5EF4-FFF2-40B4-BE49-F238E27FC236}">
                  <a16:creationId xmlns:a16="http://schemas.microsoft.com/office/drawing/2014/main" id="{86187FDB-D2A0-B342-A64D-09F3799BCEDF}"/>
                </a:ext>
              </a:extLst>
            </p:cNvPr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" name="Shape 264">
              <a:extLst>
                <a:ext uri="{FF2B5EF4-FFF2-40B4-BE49-F238E27FC236}">
                  <a16:creationId xmlns:a16="http://schemas.microsoft.com/office/drawing/2014/main" id="{82924474-FA90-8C42-A57C-5842FE291D36}"/>
                </a:ext>
              </a:extLst>
            </p:cNvPr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" name="Shape 265">
              <a:extLst>
                <a:ext uri="{FF2B5EF4-FFF2-40B4-BE49-F238E27FC236}">
                  <a16:creationId xmlns:a16="http://schemas.microsoft.com/office/drawing/2014/main" id="{D426B43C-121B-804D-A231-BA36FA3616A2}"/>
                </a:ext>
              </a:extLst>
            </p:cNvPr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" name="Shape 266">
              <a:extLst>
                <a:ext uri="{FF2B5EF4-FFF2-40B4-BE49-F238E27FC236}">
                  <a16:creationId xmlns:a16="http://schemas.microsoft.com/office/drawing/2014/main" id="{00D2FF67-53FB-234F-B3A8-8CFDF5C33ECF}"/>
                </a:ext>
              </a:extLst>
            </p:cNvPr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" name="Shape 267">
              <a:extLst>
                <a:ext uri="{FF2B5EF4-FFF2-40B4-BE49-F238E27FC236}">
                  <a16:creationId xmlns:a16="http://schemas.microsoft.com/office/drawing/2014/main" id="{3F48E860-50C8-9B4E-B0BD-C55D0C2FE270}"/>
                </a:ext>
              </a:extLst>
            </p:cNvPr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" name="Shape 268">
              <a:extLst>
                <a:ext uri="{FF2B5EF4-FFF2-40B4-BE49-F238E27FC236}">
                  <a16:creationId xmlns:a16="http://schemas.microsoft.com/office/drawing/2014/main" id="{AC1A6B39-DB16-724E-A189-8011253BEA2F}"/>
                </a:ext>
              </a:extLst>
            </p:cNvPr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33256F5-1BFF-354D-A1FF-E352522606E5}"/>
              </a:ext>
            </a:extLst>
          </p:cNvPr>
          <p:cNvSpPr txBox="1"/>
          <p:nvPr/>
        </p:nvSpPr>
        <p:spPr>
          <a:xfrm>
            <a:off x="5211894" y="5579872"/>
            <a:ext cx="6910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2. Oxido-Reducción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57E3B13-711A-1241-B35C-423534C8E679}"/>
              </a:ext>
            </a:extLst>
          </p:cNvPr>
          <p:cNvSpPr txBox="1"/>
          <p:nvPr/>
        </p:nvSpPr>
        <p:spPr>
          <a:xfrm>
            <a:off x="308345" y="224147"/>
            <a:ext cx="7033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6000" b="1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Unidad III</a:t>
            </a:r>
          </a:p>
        </p:txBody>
      </p:sp>
    </p:spTree>
    <p:extLst>
      <p:ext uri="{BB962C8B-B14F-4D97-AF65-F5344CB8AC3E}">
        <p14:creationId xmlns:p14="http://schemas.microsoft.com/office/powerpoint/2010/main" val="3758980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</p:spPr>
        <p:txBody>
          <a:bodyPr/>
          <a:lstStyle/>
          <a:p>
            <a:fld id="{00000000-1234-1234-1234-123412341234}" type="slidenum">
              <a:rPr lang="es-CL" smtClean="0"/>
              <a:pPr/>
              <a:t>2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A1BE3D0-8ABE-C641-A65F-DAB1D5DF497B}"/>
              </a:ext>
            </a:extLst>
          </p:cNvPr>
          <p:cNvSpPr/>
          <p:nvPr/>
        </p:nvSpPr>
        <p:spPr>
          <a:xfrm>
            <a:off x="293437" y="298974"/>
            <a:ext cx="8917237" cy="19005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Mientras que las reacciones ácido-base se caracterizan por un proceso de </a:t>
            </a:r>
            <a:r>
              <a:rPr lang="es-ES" sz="2000" dirty="0">
                <a:solidFill>
                  <a:srgbClr val="FF2F9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transferencia de protones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las reacciones de oxidación-reducción , o reacciones redox , se consideran como reacciones de </a:t>
            </a:r>
            <a:r>
              <a:rPr lang="es-ES" sz="2000" dirty="0">
                <a:solidFill>
                  <a:srgbClr val="FF2F9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transferencia de electrones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  <a:endParaRPr lang="en-GB" sz="2000" dirty="0">
              <a:solidFill>
                <a:schemeClr val="accent5">
                  <a:lumMod val="75000"/>
                </a:schemeClr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3B0494B-6FAC-0740-A396-8754B2EBA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694" y="2217660"/>
            <a:ext cx="7740980" cy="3282341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6141AA03-583A-E544-971A-117686574B58}"/>
              </a:ext>
            </a:extLst>
          </p:cNvPr>
          <p:cNvSpPr/>
          <p:nvPr/>
        </p:nvSpPr>
        <p:spPr>
          <a:xfrm>
            <a:off x="517069" y="6355717"/>
            <a:ext cx="94622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El magnesio entra en combustión con el oxígeno para formar óxido de magnesio.</a:t>
            </a:r>
            <a:endParaRPr lang="es-ES" sz="2400" b="0" i="0" u="none" strike="noStrike" baseline="0" dirty="0">
              <a:solidFill>
                <a:schemeClr val="accent5">
                  <a:lumMod val="75000"/>
                </a:schemeClr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5F2CD5DD-1F90-0641-B7DD-A92541F015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4175" y="5500001"/>
            <a:ext cx="3444447" cy="58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2623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893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20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14 Rectángulo">
            <a:extLst>
              <a:ext uri="{FF2B5EF4-FFF2-40B4-BE49-F238E27FC236}">
                <a16:creationId xmlns:a16="http://schemas.microsoft.com/office/drawing/2014/main" id="{AAC0001C-3652-9C45-9CA2-3C8CA8352621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5" name="Text Box 2">
            <a:extLst>
              <a:ext uri="{FF2B5EF4-FFF2-40B4-BE49-F238E27FC236}">
                <a16:creationId xmlns:a16="http://schemas.microsoft.com/office/drawing/2014/main" id="{5876A483-D983-A143-B0FE-4601F1A1B6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782" y="515192"/>
            <a:ext cx="8791223" cy="254685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indent="0" algn="just" eaLnBrk="1" hangingPunct="1">
              <a:lnSpc>
                <a:spcPct val="150000"/>
              </a:lnSpc>
              <a:spcBef>
                <a:spcPct val="20000"/>
              </a:spcBef>
              <a:buSzPct val="100000"/>
              <a:defRPr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1. Asigne el número de oxidación a todos los elementos en los siguientes compuestos y en el ion: </a:t>
            </a:r>
          </a:p>
          <a:p>
            <a:pPr algn="just" eaLnBrk="1" hangingPunct="1">
              <a:lnSpc>
                <a:spcPct val="150000"/>
              </a:lnSpc>
              <a:spcBef>
                <a:spcPct val="20000"/>
              </a:spcBef>
              <a:buSzPct val="100000"/>
              <a:buAutoNum type="alphaLcParenR"/>
              <a:defRPr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Li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</a:t>
            </a:r>
          </a:p>
          <a:p>
            <a:pPr algn="just" eaLnBrk="1" hangingPunct="1">
              <a:lnSpc>
                <a:spcPct val="150000"/>
              </a:lnSpc>
              <a:spcBef>
                <a:spcPct val="20000"/>
              </a:spcBef>
              <a:buSzPct val="100000"/>
              <a:buAutoNum type="alphaLcParenR"/>
              <a:defRPr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HNO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</a:t>
            </a:r>
          </a:p>
          <a:p>
            <a:pPr algn="just" eaLnBrk="1" hangingPunct="1">
              <a:lnSpc>
                <a:spcPct val="150000"/>
              </a:lnSpc>
              <a:spcBef>
                <a:spcPct val="20000"/>
              </a:spcBef>
              <a:buSzPct val="100000"/>
              <a:buAutoNum type="alphaLcParenR"/>
              <a:defRPr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Cr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7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2-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850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8EA9966-D905-A74C-9FB9-4F005C910E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21</a:t>
            </a:fld>
            <a:endParaRPr lang="es-C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A97D214-77BD-1D4C-B9E4-07A5B33142EE}"/>
              </a:ext>
            </a:extLst>
          </p:cNvPr>
          <p:cNvSpPr txBox="1"/>
          <p:nvPr/>
        </p:nvSpPr>
        <p:spPr>
          <a:xfrm>
            <a:off x="5211894" y="5579872"/>
            <a:ext cx="6910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b="1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2. Oxido-Reducción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6B4282F-A911-6E47-B620-DCCEC2E6A74D}"/>
              </a:ext>
            </a:extLst>
          </p:cNvPr>
          <p:cNvSpPr txBox="1"/>
          <p:nvPr/>
        </p:nvSpPr>
        <p:spPr>
          <a:xfrm>
            <a:off x="308345" y="224147"/>
            <a:ext cx="7033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6000" b="1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Unidad III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B0826EC-8F6C-C147-8F70-14D40874E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229" y="401323"/>
            <a:ext cx="3452367" cy="517854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652BE5D-DE94-E84B-B1C7-017F0069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78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22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F5D677-235B-1C4A-9EFD-82848D6EE9B4}"/>
              </a:ext>
            </a:extLst>
          </p:cNvPr>
          <p:cNvSpPr/>
          <p:nvPr/>
        </p:nvSpPr>
        <p:spPr>
          <a:xfrm>
            <a:off x="249664" y="200919"/>
            <a:ext cx="6874525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800" b="1" dirty="0">
                <a:solidFill>
                  <a:srgbClr val="FF2F9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Tipos de Reacciones REDOX</a:t>
            </a:r>
          </a:p>
          <a:p>
            <a:pPr algn="just"/>
            <a:endParaRPr lang="es-ES" sz="2400" b="1" i="1" dirty="0">
              <a:solidFill>
                <a:srgbClr val="0000FF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Una </a:t>
            </a: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reacción de combinación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es una reacción en la que dos o más sustancias se combinan para </a:t>
            </a: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formar un solo producto</a:t>
            </a:r>
            <a:r>
              <a:rPr lang="es-ES" sz="24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7AA77B9-8F3F-514E-B321-47E313920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244" y="223574"/>
            <a:ext cx="4230072" cy="148862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BA911C2-526E-2043-8536-C05C6D0317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8" t="4995" r="2570" b="2887"/>
          <a:stretch/>
        </p:blipFill>
        <p:spPr>
          <a:xfrm>
            <a:off x="969191" y="2591336"/>
            <a:ext cx="9636378" cy="415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592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24EF2AC8-D50F-B547-BF06-8CA46BE36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27" y="3150037"/>
            <a:ext cx="9614504" cy="3555551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23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A7B626D-805C-DD4D-8B3B-3768396026CE}"/>
              </a:ext>
            </a:extLst>
          </p:cNvPr>
          <p:cNvSpPr/>
          <p:nvPr/>
        </p:nvSpPr>
        <p:spPr>
          <a:xfrm>
            <a:off x="356285" y="330367"/>
            <a:ext cx="7378498" cy="19005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Las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reacciones de descomposición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son lo opuesto de las reacciones de combinación. Concretamente, una reacción de descomposición es la </a:t>
            </a: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ruptura de un compuesto en dos o más componentes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77F148F-2C92-204A-A266-C029249C6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535" y="614077"/>
            <a:ext cx="4114799" cy="196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8946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24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5270E1-4DC4-224E-9D6A-CC3C2CA61EF9}"/>
              </a:ext>
            </a:extLst>
          </p:cNvPr>
          <p:cNvSpPr/>
          <p:nvPr/>
        </p:nvSpPr>
        <p:spPr>
          <a:xfrm>
            <a:off x="241743" y="330734"/>
            <a:ext cx="8996534" cy="37087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Una </a:t>
            </a: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reacción de combustión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es una reacción en la cual la </a:t>
            </a: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sustancia reacciona con el oxígeno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por lo general con la liberación de calor y luz, para producir una flama. Las reacciones entre el magnesio y el azufre con el oxígeno, descritas anteriormente, son reacciones de combustión. </a:t>
            </a:r>
          </a:p>
          <a:p>
            <a:pPr algn="just">
              <a:lnSpc>
                <a:spcPct val="20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Otro ejemplo es la combustión del propano (C</a:t>
            </a:r>
            <a:r>
              <a:rPr lang="es-ES" sz="2000" baseline="-25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H</a:t>
            </a:r>
            <a:r>
              <a:rPr lang="es-ES" sz="2000" baseline="-25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8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).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461658C-F6AF-2B48-B5B6-6F7180480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686" y="4521890"/>
            <a:ext cx="5486193" cy="62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7707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25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D5270E1-4DC4-224E-9D6A-CC3C2CA61EF9}"/>
              </a:ext>
            </a:extLst>
          </p:cNvPr>
          <p:cNvSpPr/>
          <p:nvPr/>
        </p:nvSpPr>
        <p:spPr>
          <a:xfrm>
            <a:off x="95693" y="125906"/>
            <a:ext cx="9123611" cy="31950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En una </a:t>
            </a: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reacción de desplazamiento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un ion (o átomo) de un compuesto se reemplaza por un ion (o átomo) de otro elemento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la mayoría de las reacciones de desplazamiento cae en una de tres categorías: desplazamiento de hidrógeno , desplazamiento de metal o desplazamiento de halógeno</a:t>
            </a:r>
            <a:r>
              <a:rPr lang="es-ES" sz="2000" i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D0EF535F-E8A5-3B49-898B-A0BAC63DE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978" y="3537053"/>
            <a:ext cx="4621472" cy="1313619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11D2E30-EF5F-CF4D-8DF7-0EB01695C6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2548" y="5767812"/>
            <a:ext cx="4374790" cy="56532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D89DDCD-61BA-DF44-97B5-8A8DB5351E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2550" y="3426311"/>
            <a:ext cx="4644844" cy="1313619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87651CA1-15A3-6048-A651-D9F16FD6F88E}"/>
              </a:ext>
            </a:extLst>
          </p:cNvPr>
          <p:cNvSpPr/>
          <p:nvPr/>
        </p:nvSpPr>
        <p:spPr>
          <a:xfrm>
            <a:off x="2856681" y="6362762"/>
            <a:ext cx="52265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 err="1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Procesos</a:t>
            </a:r>
            <a:r>
              <a:rPr lang="en-GB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s-CL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Metalúrgicos</a:t>
            </a:r>
            <a:r>
              <a:rPr lang="en-GB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a </a:t>
            </a:r>
            <a:r>
              <a:rPr lang="es-CL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Altas</a:t>
            </a:r>
            <a:r>
              <a:rPr lang="en-GB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s-CL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Temperaturas</a:t>
            </a:r>
            <a:r>
              <a:rPr lang="en-GB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8975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26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4407048-0D5B-094B-9D8F-3D22CEB6A4F8}"/>
              </a:ext>
            </a:extLst>
          </p:cNvPr>
          <p:cNvSpPr txBox="1">
            <a:spLocks noChangeArrowheads="1"/>
          </p:cNvSpPr>
          <p:nvPr/>
        </p:nvSpPr>
        <p:spPr>
          <a:xfrm>
            <a:off x="414605" y="1324852"/>
            <a:ext cx="10100995" cy="345669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5000"/>
              </a:lnSpc>
              <a:buNone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</a:rPr>
              <a:t>En todas las ecuaciones balanceadas se debe cumplir:</a:t>
            </a:r>
          </a:p>
          <a:p>
            <a:pPr marL="0" lvl="1" indent="0" algn="just">
              <a:lnSpc>
                <a:spcPct val="125000"/>
              </a:lnSpc>
              <a:buClr>
                <a:schemeClr val="accent2"/>
              </a:buClr>
              <a:buSzPct val="70000"/>
              <a:buNone/>
            </a:pPr>
            <a:r>
              <a:rPr lang="es-ES_tradnl" sz="2000" b="1" dirty="0">
                <a:solidFill>
                  <a:srgbClr val="008000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  <a:sym typeface="Symbol" pitchFamily="18" charset="2"/>
              </a:rPr>
              <a:t>Balance de cargas</a:t>
            </a:r>
            <a:r>
              <a:rPr lang="es-ES_tradnl" sz="2000" dirty="0">
                <a:solidFill>
                  <a:srgbClr val="008000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  <a:sym typeface="Symbol" pitchFamily="18" charset="2"/>
              </a:rPr>
              <a:t>: 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  <a:sym typeface="Symbol" pitchFamily="18" charset="2"/>
              </a:rPr>
              <a:t>las sumas de las cargas reales en el lado izquierdo y derecho de la ecuación deben ser iguales.</a:t>
            </a:r>
          </a:p>
          <a:p>
            <a:pPr marL="0" lvl="1" indent="0" algn="just">
              <a:lnSpc>
                <a:spcPct val="125000"/>
              </a:lnSpc>
              <a:buClr>
                <a:schemeClr val="accent2"/>
              </a:buClr>
              <a:buSzPct val="70000"/>
              <a:buNone/>
            </a:pPr>
            <a:r>
              <a:rPr lang="es-ES_tradnl" sz="2000" b="1" dirty="0">
                <a:solidFill>
                  <a:srgbClr val="008000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  <a:sym typeface="Symbol" pitchFamily="18" charset="2"/>
              </a:rPr>
              <a:t>Balance de masa</a:t>
            </a:r>
            <a:r>
              <a:rPr lang="es-ES_tradnl" sz="2000" dirty="0">
                <a:solidFill>
                  <a:srgbClr val="008000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  <a:sym typeface="Symbol" pitchFamily="18" charset="2"/>
              </a:rPr>
              <a:t>: 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  <a:sym typeface="Symbol" pitchFamily="18" charset="2"/>
              </a:rPr>
              <a:t>es decir, debe haber el mismo número de átomos de cada tipo en los reactivos como en los productos.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ea typeface="Tahoma" pitchFamily="34" charset="0"/>
              <a:cs typeface="Lucida Sans Unicode" panose="020B0602030504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46DE694-5C4B-964C-A62D-7D0CA3403982}"/>
              </a:ext>
            </a:extLst>
          </p:cNvPr>
          <p:cNvSpPr txBox="1">
            <a:spLocks noChangeArrowheads="1"/>
          </p:cNvSpPr>
          <p:nvPr/>
        </p:nvSpPr>
        <p:spPr>
          <a:xfrm>
            <a:off x="414605" y="283665"/>
            <a:ext cx="6321776" cy="4572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Balance de Ecuaciones </a:t>
            </a:r>
            <a:r>
              <a:rPr lang="es-ES_tradnl" sz="2800" b="1" dirty="0" err="1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Redox</a:t>
            </a:r>
            <a:endParaRPr lang="es-ES" sz="2800" b="1" dirty="0">
              <a:solidFill>
                <a:srgbClr val="FF008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9907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27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9F9F332-CEA7-9446-B0F6-79323B758AC4}"/>
              </a:ext>
            </a:extLst>
          </p:cNvPr>
          <p:cNvSpPr txBox="1">
            <a:spLocks noChangeArrowheads="1"/>
          </p:cNvSpPr>
          <p:nvPr/>
        </p:nvSpPr>
        <p:spPr>
          <a:xfrm>
            <a:off x="507358" y="1360691"/>
            <a:ext cx="10378924" cy="286226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En las </a:t>
            </a:r>
            <a:r>
              <a:rPr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semi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-reacciones primero se equilibran los átomos principales y después las cargas. Los electrones siempre se ubican donde la carga es mayor.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El incremento total de los estados de oxidación debe ser igual a la disminución total de los estados de oxidación.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3C32228-DE5E-A742-85AA-9FAFAFB08D16}"/>
              </a:ext>
            </a:extLst>
          </p:cNvPr>
          <p:cNvSpPr txBox="1">
            <a:spLocks noChangeArrowheads="1"/>
          </p:cNvSpPr>
          <p:nvPr/>
        </p:nvSpPr>
        <p:spPr>
          <a:xfrm>
            <a:off x="414605" y="283665"/>
            <a:ext cx="6321776" cy="4572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Balance de Ecuaciones </a:t>
            </a:r>
            <a:r>
              <a:rPr lang="es-ES_tradnl" sz="2800" b="1" dirty="0" err="1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Redox</a:t>
            </a:r>
            <a:endParaRPr lang="es-ES" sz="2800" b="1" dirty="0">
              <a:solidFill>
                <a:srgbClr val="FF008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7780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28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A65B0234-A330-44D3-BDCA-713021FCBF52}"/>
              </a:ext>
            </a:extLst>
          </p:cNvPr>
          <p:cNvSpPr/>
          <p:nvPr/>
        </p:nvSpPr>
        <p:spPr>
          <a:xfrm>
            <a:off x="200246" y="152412"/>
            <a:ext cx="11791507" cy="5286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600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Balance de Ecuaciones REDOX </a:t>
            </a:r>
          </a:p>
          <a:p>
            <a:pPr algn="just"/>
            <a:r>
              <a:rPr lang="es-ES" sz="2600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                           </a:t>
            </a:r>
          </a:p>
          <a:p>
            <a:pPr algn="just"/>
            <a:r>
              <a:rPr lang="es-ES" sz="2600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                             </a:t>
            </a:r>
            <a:r>
              <a:rPr lang="es-ES_tradnl" sz="2800" b="1" dirty="0">
                <a:solidFill>
                  <a:srgbClr val="008000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</a:rPr>
              <a:t>Método del ion-electrón</a:t>
            </a:r>
            <a:endParaRPr lang="es-ES" sz="2800" b="1" dirty="0">
              <a:solidFill>
                <a:srgbClr val="008000"/>
              </a:solidFill>
              <a:latin typeface="Lucida Sans Unicode" panose="020B0602030504020204" pitchFamily="34" charset="0"/>
              <a:ea typeface="Tahoma" pitchFamily="34" charset="0"/>
              <a:cs typeface="Lucida Sans Unicode" panose="020B0602030504020204" pitchFamily="34" charset="0"/>
            </a:endParaRPr>
          </a:p>
          <a:p>
            <a:pPr algn="just"/>
            <a:endParaRPr lang="es-ES" sz="2600" b="1" dirty="0">
              <a:solidFill>
                <a:srgbClr val="0000FF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Supongamos que se nos pide balancear la ecuación que representa la oxidación de los iones Fe</a:t>
            </a:r>
            <a:r>
              <a:rPr lang="es-ES" sz="2000" baseline="30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2+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 Fe</a:t>
            </a:r>
            <a:r>
              <a:rPr lang="es-ES" sz="2000" baseline="30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3+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por iones dicromato Cr</a:t>
            </a:r>
            <a:r>
              <a:rPr lang="es-ES" sz="2000" baseline="-25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</a:t>
            </a:r>
            <a:r>
              <a:rPr lang="es-ES" sz="2000" baseline="-25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7</a:t>
            </a:r>
            <a:r>
              <a:rPr lang="es-ES" sz="2000" baseline="30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2-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en medio ácido. Como resultado, los iones Cr</a:t>
            </a:r>
            <a:r>
              <a:rPr lang="es-ES" sz="2000" baseline="-25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</a:t>
            </a:r>
            <a:r>
              <a:rPr lang="es-ES" sz="2000" baseline="-25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7</a:t>
            </a:r>
            <a:r>
              <a:rPr lang="es-ES" sz="2000" baseline="30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2-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se reducen a iones Cr</a:t>
            </a:r>
            <a:r>
              <a:rPr lang="es-ES" sz="2000" baseline="30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3+</a:t>
            </a:r>
          </a:p>
          <a:p>
            <a:pPr algn="just"/>
            <a:endParaRPr lang="es-ES" sz="2400" i="1" dirty="0">
              <a:solidFill>
                <a:srgbClr val="0000FF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Paso 1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Escriba la ecuación no balanceada de la reacción en su forma iónica.</a:t>
            </a:r>
          </a:p>
          <a:p>
            <a:pPr algn="just">
              <a:lnSpc>
                <a:spcPct val="150000"/>
              </a:lnSpc>
            </a:pPr>
            <a:endParaRPr lang="es-ES" sz="2000" dirty="0">
              <a:solidFill>
                <a:schemeClr val="accent5">
                  <a:lumMod val="75000"/>
                </a:schemeClr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</a:pPr>
            <a:endParaRPr lang="es-ES" sz="2000" dirty="0">
              <a:solidFill>
                <a:srgbClr val="0000FF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Paso 2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La ecuación se divide en semirreacción de oxidación y semirreacción de reducción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479E90D-3318-4EC6-8DE4-E8EC557EA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41" y="3998043"/>
            <a:ext cx="5287389" cy="666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C69993B-7852-4CF4-8EE3-C549CCAB26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5144" y="5515808"/>
            <a:ext cx="4441710" cy="132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4880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29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57A9927-6B76-4C72-8F36-D3C30D414783}"/>
              </a:ext>
            </a:extLst>
          </p:cNvPr>
          <p:cNvSpPr/>
          <p:nvPr/>
        </p:nvSpPr>
        <p:spPr>
          <a:xfrm>
            <a:off x="95955" y="556532"/>
            <a:ext cx="1179150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Paso 3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Cada semirreacción se balancea de acuerdo con el número y tipo de átomos y cargas. </a:t>
            </a:r>
          </a:p>
          <a:p>
            <a:pPr algn="just">
              <a:lnSpc>
                <a:spcPct val="150000"/>
              </a:lnSpc>
            </a:pPr>
            <a:endParaRPr lang="es-ES" sz="2000" dirty="0">
              <a:solidFill>
                <a:srgbClr val="0000FF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Para las reacciones que se llevan a cabo en un </a:t>
            </a:r>
            <a:r>
              <a:rPr lang="es-ES" sz="2000" b="1" dirty="0">
                <a:solidFill>
                  <a:srgbClr val="FF2F92"/>
                </a:solidFill>
                <a:highlight>
                  <a:srgbClr val="FFFF00"/>
                </a:highlight>
                <a:latin typeface="Lucida Sans Unicode" panose="020B0602030504020204" pitchFamily="34" charset="0"/>
                <a:cs typeface="Lucida Sans Unicode" panose="020B0602030504020204" pitchFamily="34" charset="0"/>
              </a:rPr>
              <a:t>medio ácido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  <a:latin typeface="Lucida Sans Unicode" panose="020B0602030504020204" pitchFamily="34" charset="0"/>
                <a:cs typeface="Lucida Sans Unicode" panose="020B0602030504020204" pitchFamily="34" charset="0"/>
              </a:rPr>
              <a:t>se agrega H</a:t>
            </a:r>
            <a:r>
              <a:rPr lang="es-ES" sz="2000" baseline="-25000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  <a:latin typeface="Lucida Sans Unicode" panose="020B0602030504020204" pitchFamily="34" charset="0"/>
                <a:cs typeface="Lucida Sans Unicode" panose="020B0602030504020204" pitchFamily="34" charset="0"/>
              </a:rPr>
              <a:t>O donde hay un déficit de átomos de O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y H</a:t>
            </a:r>
            <a:r>
              <a:rPr lang="es-ES" sz="2000" baseline="30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+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para balancear los átomos de H.</a:t>
            </a:r>
          </a:p>
          <a:p>
            <a:pPr algn="just">
              <a:lnSpc>
                <a:spcPct val="150000"/>
              </a:lnSpc>
            </a:pPr>
            <a:endParaRPr lang="es-ES" sz="2000" dirty="0">
              <a:solidFill>
                <a:srgbClr val="0000FF"/>
              </a:solidFill>
              <a:highlight>
                <a:srgbClr val="FFFF00"/>
              </a:highlight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Para las reacciones que se llevan a cabo en un </a:t>
            </a:r>
            <a:r>
              <a:rPr lang="es-ES" sz="2000" b="1" dirty="0">
                <a:solidFill>
                  <a:srgbClr val="011893"/>
                </a:solidFill>
                <a:highlight>
                  <a:srgbClr val="00FFFF"/>
                </a:highlight>
                <a:latin typeface="Lucida Sans Unicode" panose="020B0602030504020204" pitchFamily="34" charset="0"/>
                <a:cs typeface="Lucida Sans Unicode" panose="020B0602030504020204" pitchFamily="34" charset="0"/>
              </a:rPr>
              <a:t>medio básico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highlight>
                  <a:srgbClr val="00FFFF"/>
                </a:highlight>
                <a:latin typeface="Lucida Sans Unicode" panose="020B0602030504020204" pitchFamily="34" charset="0"/>
                <a:cs typeface="Lucida Sans Unicode" panose="020B0602030504020204" pitchFamily="34" charset="0"/>
              </a:rPr>
              <a:t>se agrega H</a:t>
            </a:r>
            <a:r>
              <a:rPr lang="es-ES" sz="2000" baseline="-25000" dirty="0">
                <a:solidFill>
                  <a:schemeClr val="accent5">
                    <a:lumMod val="75000"/>
                  </a:schemeClr>
                </a:solidFill>
                <a:highlight>
                  <a:srgbClr val="00FFFF"/>
                </a:highlight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highlight>
                  <a:srgbClr val="00FFFF"/>
                </a:highlight>
                <a:latin typeface="Lucida Sans Unicode" panose="020B0602030504020204" pitchFamily="34" charset="0"/>
                <a:cs typeface="Lucida Sans Unicode" panose="020B0602030504020204" pitchFamily="34" charset="0"/>
              </a:rPr>
              <a:t>O donde hay un exceso de átomos de O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 y OH</a:t>
            </a:r>
            <a:r>
              <a:rPr lang="es-ES" sz="2000" baseline="30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-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para balancear los átomos de H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s-ES" sz="2000" dirty="0">
              <a:solidFill>
                <a:srgbClr val="0000FF"/>
              </a:solidFill>
              <a:highlight>
                <a:srgbClr val="FFFF00"/>
              </a:highlight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Paso 4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Balancear las cargas eléctricas agregando electrones. Igualar electrones en ambas reacciones.</a:t>
            </a:r>
          </a:p>
          <a:p>
            <a:pPr algn="just"/>
            <a:endParaRPr lang="es-ES" sz="2400" dirty="0">
              <a:solidFill>
                <a:srgbClr val="0000FF"/>
              </a:solidFill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0B5B021A-EE58-48C2-B0E4-73C45FB1B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230" y="4936877"/>
            <a:ext cx="4239912" cy="77086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DEF9328-09CD-4F66-8C2D-313C47BF7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274" y="5824676"/>
            <a:ext cx="7273094" cy="770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421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</p:spPr>
        <p:txBody>
          <a:bodyPr/>
          <a:lstStyle/>
          <a:p>
            <a:fld id="{00000000-1234-1234-1234-123412341234}" type="slidenum">
              <a:rPr lang="es-CL" smtClean="0"/>
              <a:pPr/>
              <a:t>3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1E435F92-AF0D-044E-ADCB-BF6693195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469" y="5330723"/>
            <a:ext cx="1542981" cy="1157236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7CB19A3D-34A0-6D49-8B40-3B526578738B}"/>
              </a:ext>
            </a:extLst>
          </p:cNvPr>
          <p:cNvSpPr/>
          <p:nvPr/>
        </p:nvSpPr>
        <p:spPr>
          <a:xfrm>
            <a:off x="510574" y="875182"/>
            <a:ext cx="8917237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Características fundamental: Se transfieren o intercambian electrones</a:t>
            </a:r>
            <a:endParaRPr lang="en-GB" sz="2000" dirty="0">
              <a:solidFill>
                <a:schemeClr val="accent5">
                  <a:lumMod val="75000"/>
                </a:schemeClr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9E7DAD7-B67F-6E41-9E32-D27E5DA17130}"/>
              </a:ext>
            </a:extLst>
          </p:cNvPr>
          <p:cNvSpPr txBox="1">
            <a:spLocks noChangeArrowheads="1"/>
          </p:cNvSpPr>
          <p:nvPr/>
        </p:nvSpPr>
        <p:spPr>
          <a:xfrm>
            <a:off x="95955" y="212686"/>
            <a:ext cx="5716415" cy="4667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b="1" dirty="0">
                <a:solidFill>
                  <a:srgbClr val="FF2F92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</a:rPr>
              <a:t>Reacciones Oxido-Reducción</a:t>
            </a:r>
            <a:endParaRPr lang="es-ES" sz="2800" b="1" dirty="0">
              <a:solidFill>
                <a:srgbClr val="FF2F92"/>
              </a:solidFill>
              <a:latin typeface="Lucida Sans Unicode" panose="020B0602030504020204" pitchFamily="34" charset="0"/>
              <a:ea typeface="Tahoma" pitchFamily="34" charset="0"/>
              <a:cs typeface="Lucida Sans Unicode" panose="020B060203050402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BAC38122-52B7-FD42-9DC9-D4EA2CC54A44}"/>
              </a:ext>
            </a:extLst>
          </p:cNvPr>
          <p:cNvSpPr/>
          <p:nvPr/>
        </p:nvSpPr>
        <p:spPr>
          <a:xfrm>
            <a:off x="317998" y="1527277"/>
            <a:ext cx="8739942" cy="46705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Importancia y ejemplos de reacciones </a:t>
            </a:r>
            <a:r>
              <a:rPr lang="es-ES" sz="2000" dirty="0" err="1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redox</a:t>
            </a:r>
            <a:endParaRPr lang="es-ES" sz="2000" dirty="0">
              <a:solidFill>
                <a:schemeClr val="accent5">
                  <a:lumMod val="75000"/>
                </a:schemeClr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Combustión (papel, madera, combustibles fósiles, entre otras)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Respiración Celular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Oxidación de radicales libres y envejecimiento celular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Obtención de elementos químicos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Acción de blanqueadores en la ropa 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Acción de los conservantes en las industria alimentaria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Funcionamiento de baterías y pilas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Corrosión de metales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endParaRPr lang="en-GB" sz="2000" dirty="0">
              <a:solidFill>
                <a:schemeClr val="accent5">
                  <a:lumMod val="75000"/>
                </a:schemeClr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86D7BC7-8A60-7840-8BEE-54F094633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3766" y="1799498"/>
            <a:ext cx="1714500" cy="11811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DF10814-6E28-CA43-8627-21E523920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3854" y="2822279"/>
            <a:ext cx="1213589" cy="114886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ECA8DDB-FDFB-C441-B68C-3E6AAB192E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70649" y="4261316"/>
            <a:ext cx="2833513" cy="188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2170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s-C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s-CL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A99B3B2-82BA-46C1-A325-9AFDEB4E001E}"/>
              </a:ext>
            </a:extLst>
          </p:cNvPr>
          <p:cNvSpPr/>
          <p:nvPr/>
        </p:nvSpPr>
        <p:spPr>
          <a:xfrm>
            <a:off x="95955" y="152412"/>
            <a:ext cx="9883325" cy="559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b="1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Paso 5</a:t>
            </a:r>
            <a:r>
              <a:rPr lang="es-ES" sz="2000" b="1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Se suman las dos semirreacciones y se balancea la ecuación final por inspección.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s-ES" sz="2000" dirty="0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Los electrones en ambos lados de la ecuación se deben cancelar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 </a:t>
            </a: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Si las semirreacciones de oxidación y reducción contienen diferentes números de electrones, tendremos que multiplicar una o las dos semirreacciones para igualar el número de electrones.</a:t>
            </a:r>
          </a:p>
          <a:p>
            <a:pPr algn="just"/>
            <a:endParaRPr lang="es-ES" sz="2400" i="1" dirty="0">
              <a:solidFill>
                <a:srgbClr val="0000FF"/>
              </a:solidFill>
            </a:endParaRPr>
          </a:p>
          <a:p>
            <a:pPr algn="just"/>
            <a:endParaRPr lang="es-ES" sz="2400" i="1" dirty="0">
              <a:solidFill>
                <a:srgbClr val="0000FF"/>
              </a:solidFill>
            </a:endParaRPr>
          </a:p>
          <a:p>
            <a:pPr algn="just"/>
            <a:endParaRPr lang="es-ES" sz="2400" i="1" dirty="0">
              <a:solidFill>
                <a:srgbClr val="0000FF"/>
              </a:solidFill>
            </a:endParaRPr>
          </a:p>
          <a:p>
            <a:pPr algn="just"/>
            <a:endParaRPr lang="es-ES" sz="2400" i="1" dirty="0">
              <a:solidFill>
                <a:srgbClr val="0000FF"/>
              </a:solidFill>
            </a:endParaRPr>
          </a:p>
          <a:p>
            <a:pPr algn="just"/>
            <a:endParaRPr lang="es-ES" sz="2400" i="1" dirty="0">
              <a:solidFill>
                <a:srgbClr val="0000FF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Los electrones se cancelan en ambos lados, y queda únicamente la ecuación iónica neta</a:t>
            </a:r>
          </a:p>
          <a:p>
            <a:pPr algn="just">
              <a:lnSpc>
                <a:spcPct val="150000"/>
              </a:lnSpc>
            </a:pPr>
            <a:r>
              <a:rPr lang="es-ES" sz="2000" dirty="0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balanceada</a:t>
            </a:r>
            <a:r>
              <a:rPr lang="es-ES" sz="2000" dirty="0">
                <a:solidFill>
                  <a:srgbClr val="0000FF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A0B128AA-6B5B-4D93-A436-59E4EA2C2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100" y="2797920"/>
            <a:ext cx="8274778" cy="139739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C9A9DA94-A901-4CA8-96E3-525F49C43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18" y="5792682"/>
            <a:ext cx="9739074" cy="79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906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s-C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s-CL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A99B3B2-82BA-46C1-A325-9AFDEB4E001E}"/>
              </a:ext>
            </a:extLst>
          </p:cNvPr>
          <p:cNvSpPr/>
          <p:nvPr/>
        </p:nvSpPr>
        <p:spPr>
          <a:xfrm>
            <a:off x="95955" y="298974"/>
            <a:ext cx="9187745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000" b="1">
                <a:solidFill>
                  <a:srgbClr val="008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Paso 6</a:t>
            </a:r>
            <a:r>
              <a:rPr lang="es-ES" sz="2000" b="1">
                <a:solidFill>
                  <a:schemeClr val="accent5">
                    <a:lumMod val="75000"/>
                  </a:schemeClr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s-ES" sz="2400">
                <a:solidFill>
                  <a:schemeClr val="accent5">
                    <a:lumMod val="75000"/>
                  </a:schemeClr>
                </a:solidFill>
              </a:rPr>
              <a:t>Se verifica que la ecuación contenga el mismo tipo y número de átomos, así como las mismas cargas en ambos lados de la ecuación.</a:t>
            </a:r>
            <a:endParaRPr lang="es-ES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C2283F5-6740-41F0-A492-A346277B9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06" y="2047997"/>
            <a:ext cx="9739074" cy="79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8658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8EA9966-D905-A74C-9FB9-4F005C910E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32</a:t>
            </a:fld>
            <a:endParaRPr lang="es-CL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A5B10B2-2873-5F4D-B732-D2A589EE09C6}"/>
              </a:ext>
            </a:extLst>
          </p:cNvPr>
          <p:cNvSpPr txBox="1"/>
          <p:nvPr/>
        </p:nvSpPr>
        <p:spPr>
          <a:xfrm>
            <a:off x="2027436" y="2931560"/>
            <a:ext cx="77809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Ejercicios</a:t>
            </a:r>
          </a:p>
        </p:txBody>
      </p:sp>
      <p:grpSp>
        <p:nvGrpSpPr>
          <p:cNvPr id="4" name="Shape 257">
            <a:extLst>
              <a:ext uri="{FF2B5EF4-FFF2-40B4-BE49-F238E27FC236}">
                <a16:creationId xmlns:a16="http://schemas.microsoft.com/office/drawing/2014/main" id="{04B9F9FE-CAD3-B543-8CDF-E1698D657268}"/>
              </a:ext>
            </a:extLst>
          </p:cNvPr>
          <p:cNvGrpSpPr/>
          <p:nvPr/>
        </p:nvGrpSpPr>
        <p:grpSpPr>
          <a:xfrm>
            <a:off x="5125820" y="1447365"/>
            <a:ext cx="1171845" cy="1045591"/>
            <a:chOff x="5233525" y="4954450"/>
            <a:chExt cx="538275" cy="516350"/>
          </a:xfrm>
        </p:grpSpPr>
        <p:sp>
          <p:nvSpPr>
            <p:cNvPr id="5" name="Shape 258">
              <a:extLst>
                <a:ext uri="{FF2B5EF4-FFF2-40B4-BE49-F238E27FC236}">
                  <a16:creationId xmlns:a16="http://schemas.microsoft.com/office/drawing/2014/main" id="{3E8DF75F-16CC-044D-B3EB-21E22FDE5D71}"/>
                </a:ext>
              </a:extLst>
            </p:cNvPr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" name="Shape 259">
              <a:extLst>
                <a:ext uri="{FF2B5EF4-FFF2-40B4-BE49-F238E27FC236}">
                  <a16:creationId xmlns:a16="http://schemas.microsoft.com/office/drawing/2014/main" id="{00E51DBF-8113-B84A-A35D-3F18272B4179}"/>
                </a:ext>
              </a:extLst>
            </p:cNvPr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" name="Shape 260">
              <a:extLst>
                <a:ext uri="{FF2B5EF4-FFF2-40B4-BE49-F238E27FC236}">
                  <a16:creationId xmlns:a16="http://schemas.microsoft.com/office/drawing/2014/main" id="{05CBC384-9B02-6C47-A556-79B0CE94ACE9}"/>
                </a:ext>
              </a:extLst>
            </p:cNvPr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" name="Shape 261">
              <a:extLst>
                <a:ext uri="{FF2B5EF4-FFF2-40B4-BE49-F238E27FC236}">
                  <a16:creationId xmlns:a16="http://schemas.microsoft.com/office/drawing/2014/main" id="{7CB79486-E909-DD4B-8865-6C314698F68D}"/>
                </a:ext>
              </a:extLst>
            </p:cNvPr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" name="Shape 262">
              <a:extLst>
                <a:ext uri="{FF2B5EF4-FFF2-40B4-BE49-F238E27FC236}">
                  <a16:creationId xmlns:a16="http://schemas.microsoft.com/office/drawing/2014/main" id="{BAF265E0-CBE6-4040-907F-05F1F377C216}"/>
                </a:ext>
              </a:extLst>
            </p:cNvPr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" name="Shape 263">
              <a:extLst>
                <a:ext uri="{FF2B5EF4-FFF2-40B4-BE49-F238E27FC236}">
                  <a16:creationId xmlns:a16="http://schemas.microsoft.com/office/drawing/2014/main" id="{86187FDB-D2A0-B342-A64D-09F3799BCEDF}"/>
                </a:ext>
              </a:extLst>
            </p:cNvPr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" name="Shape 264">
              <a:extLst>
                <a:ext uri="{FF2B5EF4-FFF2-40B4-BE49-F238E27FC236}">
                  <a16:creationId xmlns:a16="http://schemas.microsoft.com/office/drawing/2014/main" id="{82924474-FA90-8C42-A57C-5842FE291D36}"/>
                </a:ext>
              </a:extLst>
            </p:cNvPr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" name="Shape 265">
              <a:extLst>
                <a:ext uri="{FF2B5EF4-FFF2-40B4-BE49-F238E27FC236}">
                  <a16:creationId xmlns:a16="http://schemas.microsoft.com/office/drawing/2014/main" id="{D426B43C-121B-804D-A231-BA36FA3616A2}"/>
                </a:ext>
              </a:extLst>
            </p:cNvPr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" name="Shape 266">
              <a:extLst>
                <a:ext uri="{FF2B5EF4-FFF2-40B4-BE49-F238E27FC236}">
                  <a16:creationId xmlns:a16="http://schemas.microsoft.com/office/drawing/2014/main" id="{00D2FF67-53FB-234F-B3A8-8CFDF5C33ECF}"/>
                </a:ext>
              </a:extLst>
            </p:cNvPr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" name="Shape 267">
              <a:extLst>
                <a:ext uri="{FF2B5EF4-FFF2-40B4-BE49-F238E27FC236}">
                  <a16:creationId xmlns:a16="http://schemas.microsoft.com/office/drawing/2014/main" id="{3F48E860-50C8-9B4E-B0BD-C55D0C2FE270}"/>
                </a:ext>
              </a:extLst>
            </p:cNvPr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" name="Shape 268">
              <a:extLst>
                <a:ext uri="{FF2B5EF4-FFF2-40B4-BE49-F238E27FC236}">
                  <a16:creationId xmlns:a16="http://schemas.microsoft.com/office/drawing/2014/main" id="{AC1A6B39-DB16-724E-A189-8011253BEA2F}"/>
                </a:ext>
              </a:extLst>
            </p:cNvPr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33256F5-1BFF-354D-A1FF-E352522606E5}"/>
              </a:ext>
            </a:extLst>
          </p:cNvPr>
          <p:cNvSpPr txBox="1"/>
          <p:nvPr/>
        </p:nvSpPr>
        <p:spPr>
          <a:xfrm>
            <a:off x="5211894" y="5579872"/>
            <a:ext cx="6910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2. Oxido-Reducción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57E3B13-711A-1241-B35C-423534C8E679}"/>
              </a:ext>
            </a:extLst>
          </p:cNvPr>
          <p:cNvSpPr txBox="1"/>
          <p:nvPr/>
        </p:nvSpPr>
        <p:spPr>
          <a:xfrm>
            <a:off x="308345" y="224147"/>
            <a:ext cx="7033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6000" b="1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Unidad III</a:t>
            </a:r>
          </a:p>
        </p:txBody>
      </p:sp>
    </p:spTree>
    <p:extLst>
      <p:ext uri="{BB962C8B-B14F-4D97-AF65-F5344CB8AC3E}">
        <p14:creationId xmlns:p14="http://schemas.microsoft.com/office/powerpoint/2010/main" val="2849864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893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33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14 Rectángulo">
            <a:extLst>
              <a:ext uri="{FF2B5EF4-FFF2-40B4-BE49-F238E27FC236}">
                <a16:creationId xmlns:a16="http://schemas.microsoft.com/office/drawing/2014/main" id="{AAC0001C-3652-9C45-9CA2-3C8CA8352621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10" name="Text Box 2">
            <a:extLst>
              <a:ext uri="{FF2B5EF4-FFF2-40B4-BE49-F238E27FC236}">
                <a16:creationId xmlns:a16="http://schemas.microsoft.com/office/drawing/2014/main" id="{23CF3699-49C8-134F-BB84-11A40878D1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169" y="411932"/>
            <a:ext cx="8791223" cy="245708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indent="0" algn="just" eaLnBrk="1" hangingPunct="1">
              <a:lnSpc>
                <a:spcPct val="90000"/>
              </a:lnSpc>
              <a:spcBef>
                <a:spcPct val="20000"/>
              </a:spcBef>
              <a:buSzPct val="100000"/>
              <a:defRPr/>
            </a:pPr>
            <a:r>
              <a:rPr lang="es-ES_tradnl" sz="2800" b="1" dirty="0">
                <a:solidFill>
                  <a:srgbClr val="008000"/>
                </a:solidFill>
                <a:latin typeface="Tahoma" charset="0"/>
              </a:rPr>
              <a:t>Balance en medio ácido</a:t>
            </a:r>
          </a:p>
          <a:p>
            <a:pPr marL="0" indent="0" algn="just" eaLnBrk="1" hangingPunct="1">
              <a:lnSpc>
                <a:spcPct val="90000"/>
              </a:lnSpc>
              <a:spcBef>
                <a:spcPct val="20000"/>
              </a:spcBef>
              <a:buSzPct val="100000"/>
              <a:defRPr/>
            </a:pPr>
            <a:endParaRPr lang="es-ES_tradnl" b="1" i="1" dirty="0">
              <a:effectLst>
                <a:outerShdw blurRad="38100" dist="38100" dir="2700000" algn="tl">
                  <a:srgbClr val="C0C0C0"/>
                </a:outerShdw>
              </a:effectLst>
              <a:latin typeface="Tahoma" charset="0"/>
            </a:endParaRP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SzPct val="100000"/>
              <a:buFont typeface="Arial" charset="0"/>
              <a:buAutoNum type="arabicPeriod"/>
              <a:defRPr/>
            </a:pPr>
            <a:r>
              <a:rPr lang="es-ES_tradnl" dirty="0">
                <a:solidFill>
                  <a:srgbClr val="1769B5"/>
                </a:solidFill>
                <a:latin typeface="Tahoma" charset="0"/>
              </a:rPr>
              <a:t>Se escribe la ecuación general sin balancear, en forma tan completa como sea posible.</a:t>
            </a: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  <a:defRPr/>
            </a:pPr>
            <a:endParaRPr lang="es-ES_tradnl" dirty="0">
              <a:solidFill>
                <a:srgbClr val="1769B5"/>
              </a:solidFill>
              <a:latin typeface="Tahoma" charset="0"/>
            </a:endParaRPr>
          </a:p>
          <a:p>
            <a:pPr algn="ctr" eaLnBrk="1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  <a:defRPr/>
            </a:pPr>
            <a:r>
              <a:rPr lang="es-ES_tradnl" dirty="0" err="1">
                <a:solidFill>
                  <a:srgbClr val="1769B5"/>
                </a:solidFill>
                <a:latin typeface="Tahoma" charset="0"/>
              </a:rPr>
              <a:t>Ej</a:t>
            </a:r>
            <a:r>
              <a:rPr lang="es-ES_tradnl" dirty="0">
                <a:solidFill>
                  <a:srgbClr val="1769B5"/>
                </a:solidFill>
                <a:latin typeface="Tahoma" charset="0"/>
              </a:rPr>
              <a:t>:     Ag + HNO</a:t>
            </a:r>
            <a:r>
              <a:rPr lang="es-ES_tradnl" baseline="-25000" dirty="0">
                <a:solidFill>
                  <a:srgbClr val="1769B5"/>
                </a:solidFill>
                <a:latin typeface="Tahoma" charset="0"/>
              </a:rPr>
              <a:t>3</a:t>
            </a:r>
            <a:r>
              <a:rPr lang="es-ES_tradnl" baseline="30000" dirty="0">
                <a:solidFill>
                  <a:srgbClr val="1769B5"/>
                </a:solidFill>
                <a:latin typeface="Tahoma" charset="0"/>
              </a:rPr>
              <a:t>  </a:t>
            </a:r>
            <a:r>
              <a:rPr kumimoji="1" lang="es-ES_tradnl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dirty="0">
                <a:solidFill>
                  <a:srgbClr val="1769B5"/>
                </a:solidFill>
                <a:latin typeface="Tahoma" charset="0"/>
                <a:sym typeface="Symbol" charset="2"/>
              </a:rPr>
              <a:t> Ag</a:t>
            </a:r>
            <a:r>
              <a:rPr lang="es-ES_tradnl" baseline="30000" dirty="0">
                <a:solidFill>
                  <a:srgbClr val="1769B5"/>
                </a:solidFill>
                <a:latin typeface="Tahoma" charset="0"/>
              </a:rPr>
              <a:t>+</a:t>
            </a:r>
            <a:r>
              <a:rPr lang="es-ES_tradnl" dirty="0">
                <a:solidFill>
                  <a:srgbClr val="1769B5"/>
                </a:solidFill>
                <a:latin typeface="Tahoma" charset="0"/>
              </a:rPr>
              <a:t> + NO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63C1507B-2F27-B642-AFDC-DF176AE85A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169" y="2933251"/>
            <a:ext cx="8821836" cy="336092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marL="457200" indent="-457200" algn="just" defTabSz="284163">
              <a:spcBef>
                <a:spcPct val="50000"/>
              </a:spcBef>
              <a:buSzPct val="100000"/>
              <a:buFont typeface="Arial" charset="0"/>
              <a:buAutoNum type="arabicPeriod" startAt="2"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Identificar las especies que se oxidan y se reducen. Escribir las </a:t>
            </a:r>
            <a:r>
              <a:rPr lang="es-ES_tradnl" sz="2400" dirty="0" err="1">
                <a:solidFill>
                  <a:srgbClr val="1769B5"/>
                </a:solidFill>
                <a:latin typeface="Tahoma" pitchFamily="34" charset="0"/>
              </a:rPr>
              <a:t>semi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-	reacciones </a:t>
            </a:r>
            <a:r>
              <a:rPr lang="es-ES_tradnl" sz="2400" b="1" dirty="0">
                <a:solidFill>
                  <a:srgbClr val="FF0080"/>
                </a:solidFill>
                <a:latin typeface="Tahoma" pitchFamily="34" charset="0"/>
              </a:rPr>
              <a:t>no balanceadas</a:t>
            </a:r>
            <a:r>
              <a:rPr lang="es-ES_tradnl" sz="2400" dirty="0">
                <a:solidFill>
                  <a:srgbClr val="FF0080"/>
                </a:solidFill>
                <a:latin typeface="Tahoma" pitchFamily="34" charset="0"/>
              </a:rPr>
              <a:t>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de oxidación y reducción.</a:t>
            </a:r>
          </a:p>
          <a:p>
            <a:pPr marL="457200" indent="-457200" algn="just" defTabSz="284163">
              <a:lnSpc>
                <a:spcPct val="9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						       Ag  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 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Ag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+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		reacción de oxidación</a:t>
            </a:r>
          </a:p>
          <a:p>
            <a:pPr marL="457200" indent="-457200" algn="just" defTabSz="284163">
              <a:lnSpc>
                <a:spcPct val="9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	</a:t>
            </a:r>
            <a:r>
              <a:rPr lang="es-ES_tradnl" sz="2400" dirty="0">
                <a:solidFill>
                  <a:srgbClr val="FF0080"/>
                </a:solidFill>
                <a:latin typeface="Tahoma" pitchFamily="34" charset="0"/>
                <a:sym typeface="Symbol" pitchFamily="18" charset="2"/>
              </a:rPr>
              <a:t>E.O.               	0 		          1+</a:t>
            </a:r>
          </a:p>
          <a:p>
            <a:pPr marL="457200" indent="-457200" algn="just" defTabSz="284163">
              <a:lnSpc>
                <a:spcPct val="9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							 NO</a:t>
            </a:r>
            <a:r>
              <a:rPr lang="es-ES_tradnl" sz="2400" baseline="-25000" dirty="0">
                <a:solidFill>
                  <a:srgbClr val="1769B5"/>
                </a:solidFill>
                <a:latin typeface="Tahoma" pitchFamily="34" charset="0"/>
              </a:rPr>
              <a:t>3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</a:rPr>
              <a:t>-    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 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NO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		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reacción de reducción</a:t>
            </a:r>
          </a:p>
          <a:p>
            <a:pPr marL="457200" indent="-457200" algn="just" defTabSz="284163">
              <a:lnSpc>
                <a:spcPct val="9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FF0080"/>
                </a:solidFill>
                <a:latin typeface="Tahoma" pitchFamily="34" charset="0"/>
                <a:sym typeface="Symbol" pitchFamily="18" charset="2"/>
              </a:rPr>
              <a:t>	E.O.              5+              2+</a:t>
            </a:r>
          </a:p>
        </p:txBody>
      </p:sp>
    </p:spTree>
    <p:extLst>
      <p:ext uri="{BB962C8B-B14F-4D97-AF65-F5344CB8AC3E}">
        <p14:creationId xmlns:p14="http://schemas.microsoft.com/office/powerpoint/2010/main" val="1735742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893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34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14 Rectángulo">
            <a:extLst>
              <a:ext uri="{FF2B5EF4-FFF2-40B4-BE49-F238E27FC236}">
                <a16:creationId xmlns:a16="http://schemas.microsoft.com/office/drawing/2014/main" id="{AAC0001C-3652-9C45-9CA2-3C8CA8352621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E4082E8-070F-7F48-92E1-92035EAB7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792" y="835920"/>
            <a:ext cx="8650112" cy="1430776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25000"/>
              </a:lnSpc>
              <a:buFont typeface="Arial" charset="0"/>
              <a:buAutoNum type="arabicPeriod" startAt="3"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Balance de átomos de cada </a:t>
            </a:r>
            <a:r>
              <a:rPr lang="es-ES_tradnl" sz="2400" dirty="0" err="1">
                <a:solidFill>
                  <a:srgbClr val="1769B5"/>
                </a:solidFill>
                <a:latin typeface="Tahoma" pitchFamily="34" charset="0"/>
              </a:rPr>
              <a:t>semi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-reacción, excepto H y O.</a:t>
            </a:r>
          </a:p>
          <a:p>
            <a:pPr algn="just">
              <a:lnSpc>
                <a:spcPct val="125000"/>
              </a:lnSpc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                                Ag  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 Ag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+</a:t>
            </a:r>
          </a:p>
          <a:p>
            <a:pPr algn="just">
              <a:lnSpc>
                <a:spcPct val="125000"/>
              </a:lnSpc>
            </a:pP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                                            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NO</a:t>
            </a:r>
            <a:r>
              <a:rPr lang="es-ES_tradnl" sz="2400" baseline="-25000" dirty="0">
                <a:solidFill>
                  <a:srgbClr val="1769B5"/>
                </a:solidFill>
                <a:latin typeface="Tahoma" pitchFamily="34" charset="0"/>
              </a:rPr>
              <a:t>3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</a:rPr>
              <a:t>-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 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NO</a:t>
            </a:r>
            <a:endParaRPr lang="es-ES" sz="2400" dirty="0">
              <a:solidFill>
                <a:srgbClr val="1769B5"/>
              </a:solidFill>
              <a:latin typeface="Tahoma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4D6D68-89EF-E848-80A1-9105757570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3649" y="2996160"/>
            <a:ext cx="8651895" cy="193899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AutoNum type="arabicPeriod" startAt="4"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Balancear los átomos de O (Con H</a:t>
            </a:r>
            <a:r>
              <a:rPr lang="es-ES_tradnl" sz="2400" baseline="-25000" dirty="0">
                <a:solidFill>
                  <a:srgbClr val="1769B5"/>
                </a:solidFill>
                <a:latin typeface="Tahoma" pitchFamily="34" charset="0"/>
              </a:rPr>
              <a:t>2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O) y H (con H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</a:rPr>
              <a:t>+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)</a:t>
            </a:r>
          </a:p>
          <a:p>
            <a:pPr marL="457200" indent="-457200"/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 					</a:t>
            </a:r>
          </a:p>
          <a:p>
            <a:pPr marL="457200" indent="-457200"/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				     Ag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Ag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+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</a:t>
            </a:r>
          </a:p>
          <a:p>
            <a:pPr marL="457200" indent="-457200"/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		</a:t>
            </a:r>
          </a:p>
          <a:p>
            <a:pPr marL="457200" indent="-457200"/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			</a:t>
            </a:r>
            <a:r>
              <a:rPr lang="es-ES_tradnl" sz="2400" dirty="0">
                <a:solidFill>
                  <a:srgbClr val="FF0080"/>
                </a:solidFill>
                <a:latin typeface="Tahoma" pitchFamily="34" charset="0"/>
              </a:rPr>
              <a:t>4 H</a:t>
            </a:r>
            <a:r>
              <a:rPr lang="es-ES_tradnl" sz="2400" baseline="30000" dirty="0">
                <a:solidFill>
                  <a:srgbClr val="FF0080"/>
                </a:solidFill>
                <a:latin typeface="Tahoma" pitchFamily="34" charset="0"/>
              </a:rPr>
              <a:t>+</a:t>
            </a:r>
            <a:r>
              <a:rPr lang="es-ES_tradnl" sz="2400" dirty="0">
                <a:solidFill>
                  <a:srgbClr val="FF0080"/>
                </a:solidFill>
                <a:latin typeface="Tahoma" pitchFamily="34" charset="0"/>
              </a:rPr>
              <a:t>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+ NO</a:t>
            </a:r>
            <a:r>
              <a:rPr lang="es-ES_tradnl" sz="2400" baseline="-25000" dirty="0">
                <a:solidFill>
                  <a:srgbClr val="1769B5"/>
                </a:solidFill>
                <a:latin typeface="Tahoma" pitchFamily="34" charset="0"/>
              </a:rPr>
              <a:t>3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</a:rPr>
              <a:t>-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 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NO + </a:t>
            </a:r>
            <a:r>
              <a:rPr lang="es-ES_tradnl" sz="2400" dirty="0">
                <a:solidFill>
                  <a:srgbClr val="008000"/>
                </a:solidFill>
                <a:latin typeface="Tahoma" pitchFamily="34" charset="0"/>
              </a:rPr>
              <a:t>2H</a:t>
            </a:r>
            <a:r>
              <a:rPr lang="es-ES_tradnl" sz="2400" baseline="-25000" dirty="0">
                <a:solidFill>
                  <a:srgbClr val="008000"/>
                </a:solidFill>
                <a:latin typeface="Tahoma" pitchFamily="34" charset="0"/>
              </a:rPr>
              <a:t>2</a:t>
            </a:r>
            <a:r>
              <a:rPr lang="es-ES_tradnl" sz="2400" dirty="0">
                <a:solidFill>
                  <a:srgbClr val="008000"/>
                </a:solidFill>
                <a:latin typeface="Tahoma" pitchFamily="34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8266192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893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35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14 Rectángulo">
            <a:extLst>
              <a:ext uri="{FF2B5EF4-FFF2-40B4-BE49-F238E27FC236}">
                <a16:creationId xmlns:a16="http://schemas.microsoft.com/office/drawing/2014/main" id="{AAC0001C-3652-9C45-9CA2-3C8CA8352621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Text Box 2">
            <a:extLst>
              <a:ext uri="{FF2B5EF4-FFF2-40B4-BE49-F238E27FC236}">
                <a16:creationId xmlns:a16="http://schemas.microsoft.com/office/drawing/2014/main" id="{B55E28BD-2694-EC4C-84AA-CCE2DCD69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709" y="310662"/>
            <a:ext cx="8265583" cy="2071336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marL="457200" indent="-457200" algn="just" defTabSz="482600">
              <a:lnSpc>
                <a:spcPct val="125000"/>
              </a:lnSpc>
              <a:spcBef>
                <a:spcPct val="20000"/>
              </a:spcBef>
              <a:buSzPct val="100000"/>
              <a:buFont typeface="Arial" charset="0"/>
              <a:buAutoNum type="arabicPeriod" startAt="5"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Balancear las cargas eléctricas agregando electrones e igualar la cantidad de electrones en ambas reacciones.</a:t>
            </a:r>
          </a:p>
          <a:p>
            <a:pPr marL="457200" indent="-457200" algn="just" defTabSz="482600">
              <a:lnSpc>
                <a:spcPct val="125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							Ag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  Ag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+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+  1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cs typeface="Arial" charset="0"/>
                <a:sym typeface="Symbol" pitchFamily="18" charset="2"/>
              </a:rPr>
              <a:t>ē 	</a:t>
            </a:r>
            <a:r>
              <a:rPr lang="es-ES_tradnl" sz="2400" dirty="0">
                <a:solidFill>
                  <a:srgbClr val="FF0080"/>
                </a:solidFill>
                <a:latin typeface="Tahoma" pitchFamily="34" charset="0"/>
                <a:cs typeface="Arial" charset="0"/>
                <a:sym typeface="Symbol" pitchFamily="18" charset="2"/>
              </a:rPr>
              <a:t>/ x 3</a:t>
            </a:r>
          </a:p>
          <a:p>
            <a:pPr marL="457200" indent="-457200" algn="just" defTabSz="482600">
              <a:lnSpc>
                <a:spcPct val="125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			4H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+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+ NO</a:t>
            </a:r>
            <a:r>
              <a:rPr lang="es-ES_tradnl" sz="2400" baseline="-250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3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-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 + 3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cs typeface="Arial" charset="0"/>
                <a:sym typeface="Symbol" pitchFamily="18" charset="2"/>
              </a:rPr>
              <a:t>ē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 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cs typeface="Arial" charset="0"/>
                <a:sym typeface="Symbol" pitchFamily="18" charset="2"/>
              </a:rPr>
              <a:t>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NO + 2H</a:t>
            </a:r>
            <a:r>
              <a:rPr lang="es-ES_tradnl" sz="2400" baseline="-250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2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cs typeface="Arial" charset="0"/>
              </a:rPr>
              <a:t>O</a:t>
            </a:r>
            <a:endParaRPr kumimoji="1" lang="es-ES" sz="2400" dirty="0">
              <a:solidFill>
                <a:srgbClr val="1769B5"/>
              </a:solidFill>
              <a:latin typeface="Tahoma" pitchFamily="34" charset="0"/>
              <a:cs typeface="Arial" charset="0"/>
            </a:endParaRPr>
          </a:p>
        </p:txBody>
      </p:sp>
      <p:sp>
        <p:nvSpPr>
          <p:cNvPr id="7" name="Text Box 3">
            <a:extLst>
              <a:ext uri="{FF2B5EF4-FFF2-40B4-BE49-F238E27FC236}">
                <a16:creationId xmlns:a16="http://schemas.microsoft.com/office/drawing/2014/main" id="{2B2F08F2-3746-FF46-8BC1-28F3D67853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1447" y="1338656"/>
            <a:ext cx="358757" cy="46166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r>
              <a:rPr kumimoji="1" lang="es-ES_tradnl" sz="2400" b="1" dirty="0">
                <a:solidFill>
                  <a:srgbClr val="FF0080"/>
                </a:solidFill>
              </a:rPr>
              <a:t>3</a:t>
            </a:r>
            <a:endParaRPr kumimoji="1" lang="es-ES" sz="2400" b="1" dirty="0">
              <a:solidFill>
                <a:srgbClr val="FF0080"/>
              </a:solidFill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7E263722-108A-CD43-A423-82207912CA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0955" y="1342149"/>
            <a:ext cx="342727" cy="46166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r>
              <a:rPr kumimoji="1" lang="es-ES_tradnl" sz="2400" b="1" dirty="0">
                <a:solidFill>
                  <a:srgbClr val="FF0080"/>
                </a:solidFill>
              </a:rPr>
              <a:t>3</a:t>
            </a:r>
            <a:endParaRPr kumimoji="1" lang="es-ES" sz="2400" b="1" dirty="0">
              <a:solidFill>
                <a:srgbClr val="FF0080"/>
              </a:solidFill>
            </a:endParaRP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FD7457D6-2F3C-5C4D-A5F9-3EDF835022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8757" y="1175434"/>
            <a:ext cx="570235" cy="46166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r>
              <a:rPr kumimoji="1" lang="es-ES_tradnl" sz="2400" b="1" dirty="0">
                <a:solidFill>
                  <a:srgbClr val="FF0080"/>
                </a:solidFill>
              </a:rPr>
              <a:t>3</a:t>
            </a:r>
            <a:endParaRPr kumimoji="1" lang="es-ES" sz="2400" b="1" dirty="0">
              <a:solidFill>
                <a:srgbClr val="FF0080"/>
              </a:solidFill>
            </a:endParaRPr>
          </a:p>
        </p:txBody>
      </p:sp>
      <p:grpSp>
        <p:nvGrpSpPr>
          <p:cNvPr id="10" name="Group 6">
            <a:extLst>
              <a:ext uri="{FF2B5EF4-FFF2-40B4-BE49-F238E27FC236}">
                <a16:creationId xmlns:a16="http://schemas.microsoft.com/office/drawing/2014/main" id="{107D80F4-4145-6B45-B941-F67B4F406299}"/>
              </a:ext>
            </a:extLst>
          </p:cNvPr>
          <p:cNvGrpSpPr>
            <a:grpSpLocks/>
          </p:cNvGrpSpPr>
          <p:nvPr/>
        </p:nvGrpSpPr>
        <p:grpSpPr bwMode="auto">
          <a:xfrm>
            <a:off x="805605" y="2933561"/>
            <a:ext cx="8058275" cy="3046413"/>
            <a:chOff x="521" y="2568"/>
            <a:chExt cx="4820" cy="1919"/>
          </a:xfrm>
        </p:grpSpPr>
        <p:sp>
          <p:nvSpPr>
            <p:cNvPr id="12" name="Rectangle 7">
              <a:extLst>
                <a:ext uri="{FF2B5EF4-FFF2-40B4-BE49-F238E27FC236}">
                  <a16:creationId xmlns:a16="http://schemas.microsoft.com/office/drawing/2014/main" id="{A8F359D1-B309-D74A-B48F-818F21D974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" y="2568"/>
              <a:ext cx="4820" cy="1919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</p:spPr>
          <p:txBody>
            <a:bodyPr wrap="square">
              <a:spAutoFit/>
            </a:bodyPr>
            <a:lstStyle/>
            <a:p>
              <a:pPr marL="457200" indent="-457200" algn="just">
                <a:spcBef>
                  <a:spcPct val="50000"/>
                </a:spcBef>
                <a:buSzPct val="100000"/>
                <a:buFont typeface="Arial" charset="0"/>
                <a:buAutoNum type="arabicPeriod" startAt="6"/>
              </a:pP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</a:rPr>
                <a:t>Sumar las </a:t>
              </a:r>
              <a:r>
                <a:rPr lang="es-ES_tradnl" sz="2400" dirty="0" err="1">
                  <a:solidFill>
                    <a:srgbClr val="1769B5"/>
                  </a:solidFill>
                  <a:latin typeface="Tahoma" pitchFamily="34" charset="0"/>
                </a:rPr>
                <a:t>semireacciones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</a:rPr>
                <a:t> para obtener la ecuación iónica neta.</a:t>
              </a:r>
            </a:p>
            <a:p>
              <a:pPr marL="457200" indent="-457200" algn="ctr">
                <a:spcBef>
                  <a:spcPct val="50000"/>
                </a:spcBef>
                <a:buClr>
                  <a:schemeClr val="accent2"/>
                </a:buClr>
                <a:buSzPct val="80000"/>
                <a:buFont typeface="Wingdings" charset="2"/>
                <a:buNone/>
              </a:pP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</a:rPr>
                <a:t>			           3Ag </a:t>
              </a:r>
              <a:r>
                <a:rPr kumimoji="1" lang="es-ES_tradnl" sz="2400" dirty="0">
                  <a:solidFill>
                    <a:srgbClr val="1769B5"/>
                  </a:solidFill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sym typeface="Symbol" pitchFamily="18" charset="2"/>
                </a:rPr>
                <a:t> 3Ag</a:t>
              </a:r>
              <a:r>
                <a:rPr lang="es-ES_tradnl" sz="2400" baseline="30000" dirty="0">
                  <a:solidFill>
                    <a:srgbClr val="1769B5"/>
                  </a:solidFill>
                  <a:latin typeface="Tahoma" pitchFamily="34" charset="0"/>
                  <a:sym typeface="Symbol" pitchFamily="18" charset="2"/>
                </a:rPr>
                <a:t>+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sym typeface="Symbol" pitchFamily="18" charset="2"/>
                </a:rPr>
                <a:t> + 3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  <a:sym typeface="Symbol" pitchFamily="18" charset="2"/>
                </a:rPr>
                <a:t>ē	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	              </a:t>
              </a:r>
            </a:p>
            <a:p>
              <a:pPr marL="457200" indent="-457200" algn="ctr">
                <a:spcBef>
                  <a:spcPct val="50000"/>
                </a:spcBef>
                <a:buClr>
                  <a:schemeClr val="accent2"/>
                </a:buClr>
                <a:buSzPct val="80000"/>
                <a:buFont typeface="Wingdings" charset="2"/>
                <a:buNone/>
              </a:pP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 4H</a:t>
              </a:r>
              <a:r>
                <a:rPr lang="es-ES_tradnl" sz="2400" baseline="300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+ 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+ NO</a:t>
              </a:r>
              <a:r>
                <a:rPr lang="es-ES_tradnl" sz="2400" baseline="-250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3</a:t>
              </a:r>
              <a:r>
                <a:rPr lang="es-ES_tradnl" sz="2400" baseline="300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-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 + 3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  <a:sym typeface="Symbol" pitchFamily="18" charset="2"/>
                </a:rPr>
                <a:t>ē</a:t>
              </a:r>
              <a:r>
                <a:rPr lang="es-ES_tradnl" sz="2400" baseline="300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  </a:t>
              </a:r>
              <a:r>
                <a:rPr kumimoji="1" lang="es-ES_tradnl" sz="2400" dirty="0">
                  <a:solidFill>
                    <a:srgbClr val="1769B5"/>
                  </a:solidFill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  <a:sym typeface="Symbol" pitchFamily="18" charset="2"/>
                </a:rPr>
                <a:t> 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NO + 2H</a:t>
              </a:r>
              <a:r>
                <a:rPr lang="es-ES_tradnl" sz="2400" baseline="-250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2</a:t>
              </a: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O</a:t>
              </a:r>
            </a:p>
            <a:p>
              <a:pPr marL="457200" indent="-457200">
                <a:spcBef>
                  <a:spcPct val="50000"/>
                </a:spcBef>
                <a:buClr>
                  <a:schemeClr val="accent2"/>
                </a:buClr>
                <a:buSzPct val="80000"/>
                <a:buFont typeface="Wingdings" charset="2"/>
                <a:buNone/>
              </a:pPr>
              <a:r>
                <a:rPr lang="es-ES_tradnl" sz="2400" dirty="0">
                  <a:solidFill>
                    <a:srgbClr val="1769B5"/>
                  </a:solidFill>
                  <a:latin typeface="Tahoma" pitchFamily="34" charset="0"/>
                  <a:cs typeface="Arial" charset="0"/>
                </a:rPr>
                <a:t>	          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3Ag 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  <a:sym typeface="Symbol" pitchFamily="18" charset="2"/>
                </a:rPr>
                <a:t>+ 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4H</a:t>
              </a:r>
              <a:r>
                <a:rPr lang="es-ES_tradnl" sz="2400" b="1" baseline="30000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+ 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+ NO</a:t>
              </a:r>
              <a:r>
                <a:rPr lang="es-ES_tradnl" sz="2400" b="1" baseline="-25000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3</a:t>
              </a:r>
              <a:r>
                <a:rPr lang="es-ES_tradnl" sz="2400" b="1" baseline="30000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-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 </a:t>
              </a:r>
              <a:r>
                <a:rPr kumimoji="1" lang="es-ES_tradnl" sz="2400" dirty="0">
                  <a:solidFill>
                    <a:srgbClr val="008000"/>
                  </a:solidFill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 3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  <a:sym typeface="Symbol" pitchFamily="18" charset="2"/>
                </a:rPr>
                <a:t>Ag</a:t>
              </a:r>
              <a:r>
                <a:rPr lang="es-ES_tradnl" sz="2400" b="1" baseline="30000" dirty="0">
                  <a:solidFill>
                    <a:srgbClr val="008000"/>
                  </a:solidFill>
                  <a:latin typeface="Tahoma" pitchFamily="34" charset="0"/>
                  <a:cs typeface="Arial" charset="0"/>
                  <a:sym typeface="Symbol" pitchFamily="18" charset="2"/>
                </a:rPr>
                <a:t>+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  <a:sym typeface="Symbol" pitchFamily="18" charset="2"/>
                </a:rPr>
                <a:t> + 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NO + 2H</a:t>
              </a:r>
              <a:r>
                <a:rPr lang="es-ES_tradnl" sz="2400" b="1" baseline="-25000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2</a:t>
              </a:r>
              <a:r>
                <a:rPr lang="es-ES_tradnl" sz="2400" b="1" dirty="0">
                  <a:solidFill>
                    <a:srgbClr val="008000"/>
                  </a:solidFill>
                  <a:latin typeface="Tahoma" pitchFamily="34" charset="0"/>
                  <a:cs typeface="Arial" charset="0"/>
                </a:rPr>
                <a:t>O </a:t>
              </a:r>
            </a:p>
            <a:p>
              <a:pPr marL="457200" indent="-457200" algn="ctr">
                <a:spcBef>
                  <a:spcPct val="50000"/>
                </a:spcBef>
                <a:buClr>
                  <a:schemeClr val="accent2"/>
                </a:buClr>
                <a:buSzPct val="80000"/>
                <a:buFont typeface="Wingdings" charset="2"/>
                <a:buNone/>
              </a:pPr>
              <a:r>
                <a:rPr lang="es-ES_tradnl" sz="2400" dirty="0">
                  <a:solidFill>
                    <a:srgbClr val="008000"/>
                  </a:solidFill>
                  <a:latin typeface="Tahoma" pitchFamily="34" charset="0"/>
                  <a:cs typeface="Arial" charset="0"/>
                  <a:sym typeface="Symbol" pitchFamily="18" charset="2"/>
                </a:rPr>
                <a:t>   Ecuación  iónica neta</a:t>
              </a:r>
            </a:p>
          </p:txBody>
        </p:sp>
        <p:sp>
          <p:nvSpPr>
            <p:cNvPr id="13" name="Line 8">
              <a:extLst>
                <a:ext uri="{FF2B5EF4-FFF2-40B4-BE49-F238E27FC236}">
                  <a16:creationId xmlns:a16="http://schemas.microsoft.com/office/drawing/2014/main" id="{A117A24D-19A8-ED4A-A1DD-2DC3F02E64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11" y="3799"/>
              <a:ext cx="3311" cy="0"/>
            </a:xfrm>
            <a:prstGeom prst="line">
              <a:avLst/>
            </a:prstGeom>
            <a:noFill/>
            <a:ln w="19050" cap="sq">
              <a:solidFill>
                <a:srgbClr val="1769B5"/>
              </a:solidFill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 sz="2400">
                <a:solidFill>
                  <a:srgbClr val="1769B5"/>
                </a:solidFill>
              </a:endParaRPr>
            </a:p>
          </p:txBody>
        </p:sp>
      </p:grpSp>
      <p:sp>
        <p:nvSpPr>
          <p:cNvPr id="14" name="Line 9">
            <a:extLst>
              <a:ext uri="{FF2B5EF4-FFF2-40B4-BE49-F238E27FC236}">
                <a16:creationId xmlns:a16="http://schemas.microsoft.com/office/drawing/2014/main" id="{BE244E65-AEC4-1342-AACC-86B6ED92FC7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32215" y="3967380"/>
            <a:ext cx="280869" cy="228600"/>
          </a:xfrm>
          <a:prstGeom prst="line">
            <a:avLst/>
          </a:prstGeom>
          <a:noFill/>
          <a:ln w="25400" cap="sq">
            <a:solidFill>
              <a:srgbClr val="FF008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400"/>
          </a:p>
        </p:txBody>
      </p:sp>
      <p:sp>
        <p:nvSpPr>
          <p:cNvPr id="15" name="Line 10">
            <a:extLst>
              <a:ext uri="{FF2B5EF4-FFF2-40B4-BE49-F238E27FC236}">
                <a16:creationId xmlns:a16="http://schemas.microsoft.com/office/drawing/2014/main" id="{58681EFA-B0CB-9C4B-BEE9-F9DC12849C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19177" y="4539410"/>
            <a:ext cx="280869" cy="228600"/>
          </a:xfrm>
          <a:prstGeom prst="line">
            <a:avLst/>
          </a:prstGeom>
          <a:noFill/>
          <a:ln w="25400" cap="sq">
            <a:solidFill>
              <a:srgbClr val="FF008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400"/>
          </a:p>
        </p:txBody>
      </p:sp>
      <p:sp>
        <p:nvSpPr>
          <p:cNvPr id="17" name="Line 11">
            <a:extLst>
              <a:ext uri="{FF2B5EF4-FFF2-40B4-BE49-F238E27FC236}">
                <a16:creationId xmlns:a16="http://schemas.microsoft.com/office/drawing/2014/main" id="{A12D84D8-32AD-C24B-B3D5-29384AC3C9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26265" y="1472612"/>
            <a:ext cx="227370" cy="215900"/>
          </a:xfrm>
          <a:prstGeom prst="line">
            <a:avLst/>
          </a:prstGeom>
          <a:noFill/>
          <a:ln w="31750" cap="sq">
            <a:solidFill>
              <a:srgbClr val="FF008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400"/>
          </a:p>
        </p:txBody>
      </p:sp>
    </p:spTree>
    <p:extLst>
      <p:ext uri="{BB962C8B-B14F-4D97-AF65-F5344CB8AC3E}">
        <p14:creationId xmlns:p14="http://schemas.microsoft.com/office/powerpoint/2010/main" val="21664812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893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36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14 Rectángulo">
            <a:extLst>
              <a:ext uri="{FF2B5EF4-FFF2-40B4-BE49-F238E27FC236}">
                <a16:creationId xmlns:a16="http://schemas.microsoft.com/office/drawing/2014/main" id="{AAC0001C-3652-9C45-9CA2-3C8CA8352621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6465C4D-5426-A848-B69D-7A72D97C76C1}"/>
              </a:ext>
            </a:extLst>
          </p:cNvPr>
          <p:cNvSpPr/>
          <p:nvPr/>
        </p:nvSpPr>
        <p:spPr>
          <a:xfrm>
            <a:off x="976238" y="763356"/>
            <a:ext cx="4748290" cy="4873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90000"/>
              </a:lnSpc>
              <a:spcBef>
                <a:spcPct val="20000"/>
              </a:spcBef>
              <a:buSzPct val="100000"/>
              <a:defRPr/>
            </a:pPr>
            <a:r>
              <a:rPr lang="es-ES_tradnl" sz="2800" b="1" dirty="0">
                <a:solidFill>
                  <a:srgbClr val="008000"/>
                </a:solidFill>
                <a:latin typeface="Tahoma" charset="0"/>
              </a:rPr>
              <a:t>Balance en medio básico</a:t>
            </a:r>
          </a:p>
        </p:txBody>
      </p:sp>
      <p:sp>
        <p:nvSpPr>
          <p:cNvPr id="7" name="Text Box 9">
            <a:extLst>
              <a:ext uri="{FF2B5EF4-FFF2-40B4-BE49-F238E27FC236}">
                <a16:creationId xmlns:a16="http://schemas.microsoft.com/office/drawing/2014/main" id="{43598132-28DB-404A-A00F-83B3D4CC93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2147" y="1644195"/>
            <a:ext cx="8621888" cy="4450449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marL="457200" indent="-4572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MnO</a:t>
            </a:r>
            <a:r>
              <a:rPr lang="en-GB" sz="3200" baseline="-25000" dirty="0">
                <a:solidFill>
                  <a:srgbClr val="1769B5"/>
                </a:solidFill>
                <a:sym typeface="Symbol" pitchFamily="18" charset="2"/>
              </a:rPr>
              <a:t>4</a:t>
            </a:r>
            <a:r>
              <a:rPr lang="en-GB" sz="3200" baseline="30000" dirty="0">
                <a:solidFill>
                  <a:srgbClr val="1769B5"/>
                </a:solidFill>
                <a:sym typeface="Symbol" pitchFamily="18" charset="2"/>
              </a:rPr>
              <a:t>-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n-GB" sz="3200" baseline="-25000" dirty="0">
                <a:solidFill>
                  <a:srgbClr val="1769B5"/>
                </a:solidFill>
                <a:sym typeface="Symbol" pitchFamily="18" charset="2"/>
              </a:rPr>
              <a:t>  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+   Br </a:t>
            </a:r>
            <a:r>
              <a:rPr lang="en-GB" sz="3200" baseline="30000" dirty="0">
                <a:solidFill>
                  <a:srgbClr val="1769B5"/>
                </a:solidFill>
                <a:sym typeface="Symbol" pitchFamily="18" charset="2"/>
              </a:rPr>
              <a:t>–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n-GB" sz="3200" baseline="-250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kumimoji="1" lang="es-ES_tradnl" sz="32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   MnO</a:t>
            </a:r>
            <a:r>
              <a:rPr lang="en-GB" sz="3200" baseline="-25000" dirty="0">
                <a:solidFill>
                  <a:srgbClr val="1769B5"/>
                </a:solidFill>
                <a:sym typeface="Symbol" pitchFamily="18" charset="2"/>
              </a:rPr>
              <a:t>2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n-GB" sz="3200" baseline="-25000" dirty="0">
                <a:solidFill>
                  <a:srgbClr val="1769B5"/>
                </a:solidFill>
                <a:sym typeface="Symbol" pitchFamily="18" charset="2"/>
              </a:rPr>
              <a:t>(s)   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+   BrO</a:t>
            </a:r>
            <a:r>
              <a:rPr lang="en-GB" sz="3200" baseline="-25000" dirty="0">
                <a:solidFill>
                  <a:srgbClr val="1769B5"/>
                </a:solidFill>
                <a:sym typeface="Symbol" pitchFamily="18" charset="2"/>
              </a:rPr>
              <a:t>3</a:t>
            </a:r>
            <a:r>
              <a:rPr lang="en-GB" sz="3200" baseline="30000" dirty="0">
                <a:solidFill>
                  <a:srgbClr val="1769B5"/>
                </a:solidFill>
                <a:sym typeface="Symbol" pitchFamily="18" charset="2"/>
              </a:rPr>
              <a:t>-</a:t>
            </a:r>
            <a:r>
              <a:rPr lang="pt-BR" sz="3200" dirty="0">
                <a:solidFill>
                  <a:srgbClr val="1769B5"/>
                </a:solidFill>
                <a:sym typeface="Symbol" pitchFamily="18" charset="2"/>
              </a:rPr>
              <a:t> </a:t>
            </a:r>
            <a:endParaRPr lang="es-ES_tradnl" sz="3200" baseline="-25000" dirty="0">
              <a:solidFill>
                <a:srgbClr val="1769B5"/>
              </a:solidFill>
              <a:latin typeface="Tahoma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endParaRPr lang="es-ES_tradnl" sz="2400" dirty="0">
              <a:solidFill>
                <a:srgbClr val="1769B5"/>
              </a:solidFill>
              <a:latin typeface="Tahoma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</a:pPr>
            <a:r>
              <a:rPr lang="es-ES_tradnl" sz="2400" dirty="0">
                <a:solidFill>
                  <a:srgbClr val="0070C0"/>
                </a:solidFill>
                <a:latin typeface="Tahoma" pitchFamily="34" charset="0"/>
              </a:rPr>
              <a:t>1.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Identificar las especies que se oxidan y se reducen. Escribir las </a:t>
            </a:r>
            <a:r>
              <a:rPr lang="es-ES_tradnl" sz="2400" dirty="0" err="1">
                <a:solidFill>
                  <a:srgbClr val="1769B5"/>
                </a:solidFill>
                <a:latin typeface="Tahoma" pitchFamily="34" charset="0"/>
              </a:rPr>
              <a:t>semi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-reacciones </a:t>
            </a:r>
            <a:r>
              <a:rPr lang="es-ES_tradnl" sz="2400" b="1" dirty="0">
                <a:solidFill>
                  <a:srgbClr val="FF0080"/>
                </a:solidFill>
                <a:latin typeface="Tahoma" pitchFamily="34" charset="0"/>
              </a:rPr>
              <a:t>no balanceadas</a:t>
            </a:r>
            <a:r>
              <a:rPr lang="es-ES_tradnl" sz="2400" dirty="0">
                <a:solidFill>
                  <a:srgbClr val="FF0080"/>
                </a:solidFill>
                <a:latin typeface="Tahoma" pitchFamily="34" charset="0"/>
              </a:rPr>
              <a:t>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de oxidación y reducción.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endParaRPr lang="es-ES_tradnl" sz="2400" b="1" dirty="0">
              <a:solidFill>
                <a:srgbClr val="400080"/>
              </a:solidFill>
              <a:latin typeface="Tahoma" pitchFamily="34" charset="0"/>
            </a:endParaRP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      	        MnO</a:t>
            </a:r>
            <a:r>
              <a:rPr lang="es-ES_tradnl" sz="2400" baseline="-25000" dirty="0">
                <a:solidFill>
                  <a:srgbClr val="1769B5"/>
                </a:solidFill>
                <a:latin typeface="Tahoma" pitchFamily="34" charset="0"/>
              </a:rPr>
              <a:t>4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</a:rPr>
              <a:t>-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MnO</a:t>
            </a:r>
            <a:r>
              <a:rPr lang="es-ES_tradnl" sz="2400" baseline="-25000" dirty="0">
                <a:solidFill>
                  <a:srgbClr val="1769B5"/>
                </a:solidFill>
                <a:latin typeface="Tahoma" pitchFamily="34" charset="0"/>
              </a:rPr>
              <a:t>2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 	reacción de reducción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FF0080"/>
                </a:solidFill>
                <a:latin typeface="Tahoma" pitchFamily="34" charset="0"/>
                <a:sym typeface="Symbol" pitchFamily="18" charset="2"/>
              </a:rPr>
              <a:t>E.O.            7+          4+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endParaRPr lang="es-ES_tradnl" sz="2400" dirty="0">
              <a:solidFill>
                <a:srgbClr val="1769B5"/>
              </a:solidFill>
              <a:latin typeface="Tahoma" pitchFamily="34" charset="0"/>
              <a:sym typeface="Symbol" pitchFamily="18" charset="2"/>
            </a:endParaRP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		      </a:t>
            </a:r>
            <a:r>
              <a:rPr lang="en-GB" sz="2400" dirty="0">
                <a:solidFill>
                  <a:srgbClr val="1769B5"/>
                </a:solidFill>
                <a:sym typeface="Symbol" pitchFamily="18" charset="2"/>
              </a:rPr>
              <a:t>Br </a:t>
            </a:r>
            <a:r>
              <a:rPr lang="en-GB" sz="2400" baseline="30000" dirty="0">
                <a:solidFill>
                  <a:srgbClr val="1769B5"/>
                </a:solidFill>
                <a:sym typeface="Symbol" pitchFamily="18" charset="2"/>
              </a:rPr>
              <a:t>–</a:t>
            </a:r>
            <a:r>
              <a:rPr lang="en-GB" sz="2400" dirty="0">
                <a:solidFill>
                  <a:srgbClr val="1769B5"/>
                </a:solidFill>
                <a:sym typeface="Symbol" pitchFamily="18" charset="2"/>
              </a:rPr>
              <a:t>         </a:t>
            </a:r>
            <a:r>
              <a:rPr kumimoji="1" lang="es-ES_tradnl" sz="24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</a:t>
            </a:r>
            <a:r>
              <a:rPr lang="en-GB" sz="2400" dirty="0">
                <a:solidFill>
                  <a:srgbClr val="1769B5"/>
                </a:solidFill>
                <a:sym typeface="Symbol" pitchFamily="18" charset="2"/>
              </a:rPr>
              <a:t>BrO</a:t>
            </a:r>
            <a:r>
              <a:rPr lang="en-GB" sz="2400" baseline="-25000" dirty="0">
                <a:solidFill>
                  <a:srgbClr val="1769B5"/>
                </a:solidFill>
                <a:sym typeface="Symbol" pitchFamily="18" charset="2"/>
              </a:rPr>
              <a:t>3</a:t>
            </a:r>
            <a:r>
              <a:rPr lang="en-GB" sz="2400" baseline="30000" dirty="0">
                <a:solidFill>
                  <a:srgbClr val="1769B5"/>
                </a:solidFill>
                <a:sym typeface="Symbol" pitchFamily="18" charset="2"/>
              </a:rPr>
              <a:t>-</a:t>
            </a:r>
            <a:r>
              <a:rPr lang="pt-BR" sz="24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s-ES_tradnl" sz="2400" baseline="300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	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reacción de oxidación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FF0080"/>
                </a:solidFill>
                <a:latin typeface="Tahoma" pitchFamily="34" charset="0"/>
                <a:sym typeface="Symbol" pitchFamily="18" charset="2"/>
              </a:rPr>
              <a:t>E.O.          1-            5+</a:t>
            </a:r>
          </a:p>
        </p:txBody>
      </p:sp>
    </p:spTree>
    <p:extLst>
      <p:ext uri="{BB962C8B-B14F-4D97-AF65-F5344CB8AC3E}">
        <p14:creationId xmlns:p14="http://schemas.microsoft.com/office/powerpoint/2010/main" val="17420255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893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37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14 Rectángulo">
            <a:extLst>
              <a:ext uri="{FF2B5EF4-FFF2-40B4-BE49-F238E27FC236}">
                <a16:creationId xmlns:a16="http://schemas.microsoft.com/office/drawing/2014/main" id="{AAC0001C-3652-9C45-9CA2-3C8CA8352621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Text Box 7">
            <a:extLst>
              <a:ext uri="{FF2B5EF4-FFF2-40B4-BE49-F238E27FC236}">
                <a16:creationId xmlns:a16="http://schemas.microsoft.com/office/drawing/2014/main" id="{B86F50A1-63F8-0941-A265-48D9D2B482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804" y="689920"/>
            <a:ext cx="8294364" cy="2012859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buSzPct val="80000"/>
            </a:pPr>
            <a:r>
              <a:rPr lang="es-ES_tradnl" sz="2400" dirty="0">
                <a:solidFill>
                  <a:srgbClr val="0070C0"/>
                </a:solidFill>
                <a:latin typeface="Tahoma" pitchFamily="34" charset="0"/>
              </a:rPr>
              <a:t>2. 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Balance de átomos de cada </a:t>
            </a:r>
            <a:r>
              <a:rPr lang="es-ES_tradnl" sz="2400" dirty="0" err="1">
                <a:solidFill>
                  <a:srgbClr val="1769B5"/>
                </a:solidFill>
                <a:latin typeface="Tahoma" pitchFamily="34" charset="0"/>
              </a:rPr>
              <a:t>semi</a:t>
            </a:r>
            <a:r>
              <a:rPr lang="es-ES_tradnl" sz="2400" dirty="0">
                <a:solidFill>
                  <a:srgbClr val="1769B5"/>
                </a:solidFill>
                <a:latin typeface="Tahoma" pitchFamily="34" charset="0"/>
              </a:rPr>
              <a:t>-reacción, excepto H y O.</a:t>
            </a:r>
            <a:r>
              <a:rPr lang="es-ES_tradnl" sz="2400" dirty="0">
                <a:solidFill>
                  <a:srgbClr val="0070C0"/>
                </a:solidFill>
                <a:latin typeface="Tahoma" pitchFamily="34" charset="0"/>
              </a:rPr>
              <a:t>	    </a:t>
            </a:r>
          </a:p>
          <a:p>
            <a:pPr marL="457200" indent="-457200"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3200" dirty="0">
                <a:latin typeface="Tahoma" pitchFamily="34" charset="0"/>
              </a:rPr>
              <a:t>				    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</a:rPr>
              <a:t>MnO</a:t>
            </a:r>
            <a:r>
              <a:rPr lang="es-ES_tradnl" sz="3200" baseline="-25000" dirty="0">
                <a:solidFill>
                  <a:srgbClr val="1769B5"/>
                </a:solidFill>
                <a:latin typeface="Tahoma" pitchFamily="34" charset="0"/>
              </a:rPr>
              <a:t>4</a:t>
            </a:r>
            <a:r>
              <a:rPr lang="es-ES_tradnl" sz="3200" baseline="30000" dirty="0">
                <a:solidFill>
                  <a:srgbClr val="1769B5"/>
                </a:solidFill>
                <a:latin typeface="Tahoma" pitchFamily="34" charset="0"/>
              </a:rPr>
              <a:t>-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</a:rPr>
              <a:t> </a:t>
            </a:r>
            <a:r>
              <a:rPr kumimoji="1" lang="es-ES_tradnl" sz="32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</a:rPr>
              <a:t>MnO</a:t>
            </a:r>
            <a:r>
              <a:rPr lang="es-ES_tradnl" sz="3200" baseline="-25000" dirty="0">
                <a:solidFill>
                  <a:srgbClr val="1769B5"/>
                </a:solidFill>
                <a:latin typeface="Tahoma" pitchFamily="34" charset="0"/>
              </a:rPr>
              <a:t>2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 	</a:t>
            </a:r>
          </a:p>
          <a:p>
            <a:pPr marL="457200" indent="-457200"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3200" dirty="0">
                <a:solidFill>
                  <a:srgbClr val="1769B5"/>
                </a:solidFill>
                <a:latin typeface="Tahoma" pitchFamily="34" charset="0"/>
              </a:rPr>
              <a:t>				       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Br </a:t>
            </a:r>
            <a:r>
              <a:rPr lang="en-GB" sz="3200" baseline="30000" dirty="0">
                <a:solidFill>
                  <a:srgbClr val="1769B5"/>
                </a:solidFill>
                <a:sym typeface="Symbol" pitchFamily="18" charset="2"/>
              </a:rPr>
              <a:t>–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   </a:t>
            </a:r>
            <a:r>
              <a:rPr kumimoji="1" lang="es-ES_tradnl" sz="32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BrO</a:t>
            </a:r>
            <a:r>
              <a:rPr lang="en-GB" sz="3200" baseline="-25000" dirty="0">
                <a:solidFill>
                  <a:srgbClr val="1769B5"/>
                </a:solidFill>
                <a:sym typeface="Symbol" pitchFamily="18" charset="2"/>
              </a:rPr>
              <a:t>3</a:t>
            </a:r>
            <a:r>
              <a:rPr lang="en-GB" sz="3200" baseline="30000" dirty="0">
                <a:solidFill>
                  <a:srgbClr val="1769B5"/>
                </a:solidFill>
                <a:sym typeface="Symbol" pitchFamily="18" charset="2"/>
              </a:rPr>
              <a:t>-</a:t>
            </a:r>
            <a:r>
              <a:rPr lang="pt-BR" sz="32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s-ES_tradnl" sz="3200" baseline="30000" dirty="0">
                <a:latin typeface="Tahoma" pitchFamily="34" charset="0"/>
                <a:sym typeface="Symbol" pitchFamily="18" charset="2"/>
              </a:rPr>
              <a:t>	</a:t>
            </a:r>
            <a:endParaRPr lang="es-ES_tradnl" sz="3200" dirty="0">
              <a:latin typeface="Tahoma" pitchFamily="34" charset="0"/>
              <a:sym typeface="Symbol" pitchFamily="18" charset="2"/>
            </a:endParaRPr>
          </a:p>
        </p:txBody>
      </p:sp>
      <p:sp>
        <p:nvSpPr>
          <p:cNvPr id="7" name="Text Box 9">
            <a:extLst>
              <a:ext uri="{FF2B5EF4-FFF2-40B4-BE49-F238E27FC236}">
                <a16:creationId xmlns:a16="http://schemas.microsoft.com/office/drawing/2014/main" id="{9BB2FFB5-A5D6-7C43-85AB-97504A975E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804" y="2956805"/>
            <a:ext cx="8545717" cy="279326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marL="457200" indent="-457200"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400" dirty="0">
                <a:solidFill>
                  <a:srgbClr val="0070C0"/>
                </a:solidFill>
                <a:latin typeface="Tahoma" pitchFamily="34" charset="0"/>
              </a:rPr>
              <a:t>3. </a:t>
            </a:r>
            <a:r>
              <a:rPr lang="es-ES_tradnl" sz="2400" dirty="0">
                <a:solidFill>
                  <a:srgbClr val="0070C0"/>
                </a:solidFill>
              </a:rPr>
              <a:t>Balancear los átomos de O ( </a:t>
            </a:r>
            <a:r>
              <a:rPr lang="es-ES_tradnl" sz="2400" dirty="0">
                <a:solidFill>
                  <a:srgbClr val="0070C0"/>
                </a:solidFill>
                <a:highlight>
                  <a:srgbClr val="FFFF00"/>
                </a:highlight>
              </a:rPr>
              <a:t>con H</a:t>
            </a:r>
            <a:r>
              <a:rPr lang="es-ES_tradnl" sz="2400" baseline="-25000" dirty="0">
                <a:solidFill>
                  <a:srgbClr val="0070C0"/>
                </a:solidFill>
                <a:highlight>
                  <a:srgbClr val="FFFF00"/>
                </a:highlight>
              </a:rPr>
              <a:t>2</a:t>
            </a:r>
            <a:r>
              <a:rPr lang="es-ES_tradnl" sz="2400" dirty="0">
                <a:solidFill>
                  <a:srgbClr val="0070C0"/>
                </a:solidFill>
                <a:highlight>
                  <a:srgbClr val="FFFF00"/>
                </a:highlight>
              </a:rPr>
              <a:t>O, pero colocarlas donde hay un exceso</a:t>
            </a:r>
            <a:r>
              <a:rPr lang="es-ES_tradnl" sz="2400" dirty="0">
                <a:solidFill>
                  <a:srgbClr val="0070C0"/>
                </a:solidFill>
              </a:rPr>
              <a:t>) y los átomos de H ( con OH</a:t>
            </a:r>
            <a:r>
              <a:rPr lang="es-ES_tradnl" sz="2400" baseline="30000" dirty="0">
                <a:solidFill>
                  <a:srgbClr val="0070C0"/>
                </a:solidFill>
              </a:rPr>
              <a:t>-</a:t>
            </a:r>
            <a:r>
              <a:rPr lang="es-ES_tradnl" sz="2400" dirty="0">
                <a:solidFill>
                  <a:srgbClr val="0070C0"/>
                </a:solidFill>
              </a:rPr>
              <a:t>)</a:t>
            </a:r>
            <a:r>
              <a:rPr lang="es-ES_tradnl" sz="2400" dirty="0">
                <a:solidFill>
                  <a:srgbClr val="0070C0"/>
                </a:solidFill>
                <a:latin typeface="Tahoma" pitchFamily="34" charset="0"/>
              </a:rPr>
              <a:t> </a:t>
            </a:r>
          </a:p>
          <a:p>
            <a:pPr marL="457200" indent="-457200"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endParaRPr lang="es-ES_tradnl" sz="3200" dirty="0">
              <a:latin typeface="Tahoma" pitchFamily="34" charset="0"/>
            </a:endParaRPr>
          </a:p>
          <a:p>
            <a:pPr marL="457200" indent="-457200"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3200" dirty="0">
                <a:latin typeface="Tahoma" pitchFamily="34" charset="0"/>
              </a:rPr>
              <a:t>		  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</a:rPr>
              <a:t>MnO</a:t>
            </a:r>
            <a:r>
              <a:rPr lang="es-ES_tradnl" sz="3200" baseline="-25000" dirty="0">
                <a:solidFill>
                  <a:srgbClr val="1769B5"/>
                </a:solidFill>
                <a:latin typeface="Tahoma" pitchFamily="34" charset="0"/>
              </a:rPr>
              <a:t>4</a:t>
            </a:r>
            <a:r>
              <a:rPr lang="es-ES_tradnl" sz="3200" baseline="30000" dirty="0">
                <a:solidFill>
                  <a:srgbClr val="1769B5"/>
                </a:solidFill>
                <a:latin typeface="Tahoma" pitchFamily="34" charset="0"/>
              </a:rPr>
              <a:t>-   	          	  </a:t>
            </a:r>
            <a:r>
              <a:rPr kumimoji="1" lang="es-ES_tradnl" sz="32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  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</a:rPr>
              <a:t>MnO</a:t>
            </a:r>
            <a:r>
              <a:rPr lang="es-ES_tradnl" sz="3200" baseline="-25000" dirty="0">
                <a:solidFill>
                  <a:srgbClr val="1769B5"/>
                </a:solidFill>
                <a:latin typeface="Tahoma" pitchFamily="34" charset="0"/>
              </a:rPr>
              <a:t>2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</a:t>
            </a:r>
            <a:r>
              <a:rPr lang="es-ES_tradnl" sz="3200" dirty="0">
                <a:latin typeface="Tahoma" pitchFamily="34" charset="0"/>
                <a:sym typeface="Symbol" pitchFamily="18" charset="2"/>
              </a:rPr>
              <a:t>	</a:t>
            </a:r>
            <a:endParaRPr lang="es-ES_tradnl" sz="3200" dirty="0">
              <a:solidFill>
                <a:schemeClr val="accent2"/>
              </a:solidFill>
              <a:latin typeface="Tahoma" pitchFamily="34" charset="0"/>
              <a:sym typeface="Symbol" pitchFamily="18" charset="2"/>
            </a:endParaRPr>
          </a:p>
          <a:p>
            <a:pPr marL="457200" indent="-457200"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3200" dirty="0">
                <a:latin typeface="Tahoma" pitchFamily="34" charset="0"/>
              </a:rPr>
              <a:t>		   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Br </a:t>
            </a:r>
            <a:r>
              <a:rPr lang="en-GB" sz="3200" baseline="30000" dirty="0">
                <a:solidFill>
                  <a:srgbClr val="1769B5"/>
                </a:solidFill>
                <a:sym typeface="Symbol" pitchFamily="18" charset="2"/>
              </a:rPr>
              <a:t>–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 	            </a:t>
            </a:r>
            <a:r>
              <a:rPr kumimoji="1" lang="es-ES_tradnl" sz="32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32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   </a:t>
            </a:r>
            <a:r>
              <a:rPr lang="en-GB" sz="3200" dirty="0">
                <a:solidFill>
                  <a:srgbClr val="1769B5"/>
                </a:solidFill>
                <a:sym typeface="Symbol" pitchFamily="18" charset="2"/>
              </a:rPr>
              <a:t>BrO</a:t>
            </a:r>
            <a:r>
              <a:rPr lang="en-GB" sz="3200" baseline="-25000" dirty="0">
                <a:solidFill>
                  <a:srgbClr val="1769B5"/>
                </a:solidFill>
                <a:sym typeface="Symbol" pitchFamily="18" charset="2"/>
              </a:rPr>
              <a:t>3</a:t>
            </a:r>
            <a:r>
              <a:rPr lang="en-GB" sz="3200" baseline="30000" dirty="0">
                <a:solidFill>
                  <a:srgbClr val="1769B5"/>
                </a:solidFill>
                <a:sym typeface="Symbol" pitchFamily="18" charset="2"/>
              </a:rPr>
              <a:t>-</a:t>
            </a:r>
            <a:r>
              <a:rPr lang="pt-BR" sz="32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s-ES_tradnl" sz="3200" baseline="30000" dirty="0">
                <a:solidFill>
                  <a:srgbClr val="1769B5"/>
                </a:solidFill>
                <a:latin typeface="Tahoma" pitchFamily="34" charset="0"/>
                <a:sym typeface="Symbol" pitchFamily="18" charset="2"/>
              </a:rPr>
              <a:t>	</a:t>
            </a:r>
          </a:p>
        </p:txBody>
      </p:sp>
      <p:sp>
        <p:nvSpPr>
          <p:cNvPr id="8" name="Text Box 10">
            <a:extLst>
              <a:ext uri="{FF2B5EF4-FFF2-40B4-BE49-F238E27FC236}">
                <a16:creationId xmlns:a16="http://schemas.microsoft.com/office/drawing/2014/main" id="{74860DFC-0215-4642-89F1-E857E403BF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1712" y="4536400"/>
            <a:ext cx="1612787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rgbClr val="1769B5"/>
                </a:solidFill>
              </a:rPr>
              <a:t>+</a:t>
            </a:r>
            <a:r>
              <a:rPr lang="es-ES" sz="3200" dirty="0">
                <a:solidFill>
                  <a:srgbClr val="FF0000"/>
                </a:solidFill>
              </a:rPr>
              <a:t> </a:t>
            </a:r>
            <a:r>
              <a:rPr lang="es-ES" sz="3200" dirty="0">
                <a:solidFill>
                  <a:srgbClr val="FF0080"/>
                </a:solidFill>
              </a:rPr>
              <a:t>2 H</a:t>
            </a:r>
            <a:r>
              <a:rPr lang="es-ES" sz="3200" baseline="-25000" dirty="0">
                <a:solidFill>
                  <a:srgbClr val="FF0080"/>
                </a:solidFill>
              </a:rPr>
              <a:t>2</a:t>
            </a:r>
            <a:r>
              <a:rPr lang="es-ES" sz="3200" dirty="0">
                <a:solidFill>
                  <a:srgbClr val="FF0080"/>
                </a:solidFill>
              </a:rPr>
              <a:t>O</a:t>
            </a:r>
          </a:p>
        </p:txBody>
      </p:sp>
      <p:sp>
        <p:nvSpPr>
          <p:cNvPr id="9" name="Text Box 11">
            <a:extLst>
              <a:ext uri="{FF2B5EF4-FFF2-40B4-BE49-F238E27FC236}">
                <a16:creationId xmlns:a16="http://schemas.microsoft.com/office/drawing/2014/main" id="{59CCC5A7-9018-A949-BDC7-2140D3F27F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2002" y="4536400"/>
            <a:ext cx="180791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rgbClr val="1769B5"/>
                </a:solidFill>
              </a:rPr>
              <a:t>+</a:t>
            </a:r>
            <a:r>
              <a:rPr lang="es-ES" sz="3200" dirty="0">
                <a:solidFill>
                  <a:srgbClr val="FF0000"/>
                </a:solidFill>
              </a:rPr>
              <a:t> </a:t>
            </a:r>
            <a:r>
              <a:rPr lang="es-ES" sz="3200" dirty="0">
                <a:solidFill>
                  <a:srgbClr val="FF0080"/>
                </a:solidFill>
              </a:rPr>
              <a:t>4 OH</a:t>
            </a:r>
            <a:r>
              <a:rPr lang="es-ES" sz="3200" baseline="30000" dirty="0">
                <a:solidFill>
                  <a:srgbClr val="FF0080"/>
                </a:solidFill>
                <a:sym typeface="Symbol" pitchFamily="18" charset="2"/>
              </a:rPr>
              <a:t>-</a:t>
            </a:r>
            <a:endParaRPr lang="es-ES" sz="3200" dirty="0">
              <a:solidFill>
                <a:srgbClr val="FF0080"/>
              </a:solidFill>
              <a:sym typeface="Symbol" pitchFamily="18" charset="2"/>
            </a:endParaRPr>
          </a:p>
        </p:txBody>
      </p:sp>
      <p:sp>
        <p:nvSpPr>
          <p:cNvPr id="10" name="Text Box 12">
            <a:extLst>
              <a:ext uri="{FF2B5EF4-FFF2-40B4-BE49-F238E27FC236}">
                <a16:creationId xmlns:a16="http://schemas.microsoft.com/office/drawing/2014/main" id="{91201B98-7D19-7D42-89C0-E08F27A546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4644" y="5082814"/>
            <a:ext cx="1612787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rgbClr val="1769B5"/>
                </a:solidFill>
              </a:rPr>
              <a:t>+</a:t>
            </a:r>
            <a:r>
              <a:rPr lang="es-ES" sz="3200" dirty="0">
                <a:solidFill>
                  <a:srgbClr val="FF0000"/>
                </a:solidFill>
              </a:rPr>
              <a:t> </a:t>
            </a:r>
            <a:r>
              <a:rPr lang="es-ES" sz="3200" dirty="0">
                <a:solidFill>
                  <a:srgbClr val="FF0080"/>
                </a:solidFill>
              </a:rPr>
              <a:t>3 H</a:t>
            </a:r>
            <a:r>
              <a:rPr lang="es-ES" sz="3200" baseline="-25000" dirty="0">
                <a:solidFill>
                  <a:srgbClr val="FF0080"/>
                </a:solidFill>
              </a:rPr>
              <a:t>2</a:t>
            </a:r>
            <a:r>
              <a:rPr lang="es-ES" sz="3200" dirty="0">
                <a:solidFill>
                  <a:srgbClr val="FF0080"/>
                </a:solidFill>
              </a:rPr>
              <a:t>O</a:t>
            </a:r>
          </a:p>
        </p:txBody>
      </p:sp>
      <p:sp>
        <p:nvSpPr>
          <p:cNvPr id="12" name="Text Box 13">
            <a:extLst>
              <a:ext uri="{FF2B5EF4-FFF2-40B4-BE49-F238E27FC236}">
                <a16:creationId xmlns:a16="http://schemas.microsoft.com/office/drawing/2014/main" id="{A17F32B1-0B79-994F-98B5-748EF8B3E1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9231" y="5082814"/>
            <a:ext cx="180791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rgbClr val="1769B5"/>
                </a:solidFill>
              </a:rPr>
              <a:t>+</a:t>
            </a:r>
            <a:r>
              <a:rPr lang="es-ES" sz="3200" dirty="0">
                <a:solidFill>
                  <a:srgbClr val="FF0000"/>
                </a:solidFill>
              </a:rPr>
              <a:t> </a:t>
            </a:r>
            <a:r>
              <a:rPr lang="es-ES" sz="3200" dirty="0">
                <a:solidFill>
                  <a:srgbClr val="FF0080"/>
                </a:solidFill>
              </a:rPr>
              <a:t>6 OH</a:t>
            </a:r>
            <a:r>
              <a:rPr lang="es-ES" sz="3200" baseline="30000" dirty="0">
                <a:solidFill>
                  <a:srgbClr val="FF0080"/>
                </a:solidFill>
                <a:sym typeface="Symbol" pitchFamily="18" charset="2"/>
              </a:rPr>
              <a:t>-</a:t>
            </a:r>
            <a:endParaRPr lang="es-ES" sz="3200" dirty="0">
              <a:solidFill>
                <a:srgbClr val="FF0080"/>
              </a:solidFill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665040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893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38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14 Rectángulo">
            <a:extLst>
              <a:ext uri="{FF2B5EF4-FFF2-40B4-BE49-F238E27FC236}">
                <a16:creationId xmlns:a16="http://schemas.microsoft.com/office/drawing/2014/main" id="{AAC0001C-3652-9C45-9CA2-3C8CA8352621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40B157-A458-E84B-95DE-9B96A9916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535" y="335768"/>
            <a:ext cx="8839373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Balancear las cargas eléctricas agregando electrones e igualar la cantidad de electrones en ambas reacciones.</a:t>
            </a:r>
            <a:endParaRPr lang="es-ES" sz="24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 Box 8">
            <a:extLst>
              <a:ext uri="{FF2B5EF4-FFF2-40B4-BE49-F238E27FC236}">
                <a16:creationId xmlns:a16="http://schemas.microsoft.com/office/drawing/2014/main" id="{388DD2F7-A599-D44A-8416-F9E1C01B70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720" y="1433730"/>
            <a:ext cx="8486244" cy="109831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marL="457200" indent="-457200"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800" dirty="0">
                <a:latin typeface="Tahoma" pitchFamily="34" charset="0"/>
              </a:rPr>
              <a:t>	      </a:t>
            </a:r>
            <a:r>
              <a:rPr lang="es-ES_tradnl" sz="2800" dirty="0">
                <a:solidFill>
                  <a:srgbClr val="1769B5"/>
                </a:solidFill>
                <a:latin typeface="Tahoma" pitchFamily="34" charset="0"/>
              </a:rPr>
              <a:t> MnO</a:t>
            </a:r>
            <a:r>
              <a:rPr lang="es-ES_tradnl" sz="2800" baseline="-25000" dirty="0">
                <a:solidFill>
                  <a:srgbClr val="1769B5"/>
                </a:solidFill>
                <a:latin typeface="Tahoma" pitchFamily="34" charset="0"/>
              </a:rPr>
              <a:t>4</a:t>
            </a:r>
            <a:r>
              <a:rPr lang="es-ES_tradnl" sz="2800" baseline="30000" dirty="0">
                <a:solidFill>
                  <a:srgbClr val="1769B5"/>
                </a:solidFill>
                <a:latin typeface="Tahoma" pitchFamily="34" charset="0"/>
              </a:rPr>
              <a:t>-</a:t>
            </a:r>
            <a:r>
              <a:rPr lang="es-ES_tradnl" sz="2800" baseline="30000" dirty="0">
                <a:latin typeface="Tahoma" pitchFamily="34" charset="0"/>
              </a:rPr>
              <a:t>		</a:t>
            </a:r>
            <a:r>
              <a:rPr kumimoji="1" lang="es-ES_tradnl" sz="28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ea typeface="Wingdings"/>
                <a:cs typeface="Wingdings"/>
                <a:sym typeface="Symbol" pitchFamily="18" charset="2"/>
              </a:rPr>
              <a:t>  </a:t>
            </a:r>
            <a:r>
              <a:rPr lang="es-ES_tradnl" sz="2800" dirty="0">
                <a:solidFill>
                  <a:srgbClr val="1769B5"/>
                </a:solidFill>
                <a:latin typeface="Tahoma" pitchFamily="34" charset="0"/>
              </a:rPr>
              <a:t>MnO</a:t>
            </a:r>
            <a:r>
              <a:rPr lang="es-ES_tradnl" sz="2800" baseline="-25000" dirty="0">
                <a:solidFill>
                  <a:srgbClr val="1769B5"/>
                </a:solidFill>
                <a:latin typeface="Tahoma" pitchFamily="34" charset="0"/>
              </a:rPr>
              <a:t>2</a:t>
            </a:r>
            <a:r>
              <a:rPr lang="es-ES_tradnl" sz="2800" baseline="-25000" dirty="0">
                <a:latin typeface="Tahoma" pitchFamily="34" charset="0"/>
              </a:rPr>
              <a:t>          </a:t>
            </a:r>
            <a:r>
              <a:rPr lang="es-ES_tradnl" sz="2800" dirty="0">
                <a:latin typeface="Tahoma" pitchFamily="34" charset="0"/>
                <a:sym typeface="Symbol" pitchFamily="18" charset="2"/>
              </a:rPr>
              <a:t>  	</a:t>
            </a:r>
            <a:endParaRPr lang="es-ES_tradnl" sz="2800" dirty="0">
              <a:solidFill>
                <a:schemeClr val="accent2"/>
              </a:solidFill>
              <a:latin typeface="Tahoma" pitchFamily="34" charset="0"/>
              <a:sym typeface="Symbol" pitchFamily="18" charset="2"/>
            </a:endParaRPr>
          </a:p>
          <a:p>
            <a:pPr marL="457200" indent="-457200"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800" dirty="0">
                <a:latin typeface="Tahoma" pitchFamily="34" charset="0"/>
              </a:rPr>
              <a:t>		 </a:t>
            </a:r>
            <a:r>
              <a:rPr lang="es-ES_tradnl" sz="2800" dirty="0">
                <a:solidFill>
                  <a:srgbClr val="1769B5"/>
                </a:solidFill>
                <a:latin typeface="Tahoma" pitchFamily="34" charset="0"/>
              </a:rPr>
              <a:t>  </a:t>
            </a:r>
            <a:r>
              <a:rPr lang="en-GB" sz="2800" dirty="0">
                <a:solidFill>
                  <a:srgbClr val="1769B5"/>
                </a:solidFill>
                <a:sym typeface="Symbol" pitchFamily="18" charset="2"/>
              </a:rPr>
              <a:t>Br </a:t>
            </a:r>
            <a:r>
              <a:rPr lang="en-GB" sz="2800" baseline="30000" dirty="0">
                <a:solidFill>
                  <a:srgbClr val="1769B5"/>
                </a:solidFill>
                <a:sym typeface="Symbol" pitchFamily="18" charset="2"/>
              </a:rPr>
              <a:t>–</a:t>
            </a:r>
            <a:r>
              <a:rPr lang="en-GB" sz="28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n-GB" sz="2800" dirty="0">
                <a:sym typeface="Symbol" pitchFamily="18" charset="2"/>
              </a:rPr>
              <a:t>	           </a:t>
            </a:r>
            <a:r>
              <a:rPr kumimoji="1" lang="es-ES_tradnl" sz="28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ea typeface="Wingdings"/>
                <a:cs typeface="Wingdings"/>
                <a:sym typeface="Symbol" pitchFamily="18" charset="2"/>
              </a:rPr>
              <a:t>   </a:t>
            </a:r>
            <a:r>
              <a:rPr lang="en-GB" sz="2800" dirty="0">
                <a:solidFill>
                  <a:srgbClr val="1769B5"/>
                </a:solidFill>
                <a:sym typeface="Symbol" pitchFamily="18" charset="2"/>
              </a:rPr>
              <a:t>BrO</a:t>
            </a:r>
            <a:r>
              <a:rPr lang="en-GB" sz="2800" baseline="-25000" dirty="0">
                <a:solidFill>
                  <a:srgbClr val="1769B5"/>
                </a:solidFill>
                <a:sym typeface="Symbol" pitchFamily="18" charset="2"/>
              </a:rPr>
              <a:t>3</a:t>
            </a:r>
            <a:r>
              <a:rPr lang="en-GB" sz="2800" baseline="30000" dirty="0">
                <a:solidFill>
                  <a:srgbClr val="1769B5"/>
                </a:solidFill>
                <a:sym typeface="Symbol" pitchFamily="18" charset="2"/>
              </a:rPr>
              <a:t>-</a:t>
            </a:r>
            <a:r>
              <a:rPr lang="pt-BR" sz="28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s-ES_tradnl" sz="2800" baseline="30000" dirty="0">
                <a:latin typeface="Tahoma" pitchFamily="34" charset="0"/>
                <a:sym typeface="Symbol" pitchFamily="18" charset="2"/>
              </a:rPr>
              <a:t>	</a:t>
            </a:r>
          </a:p>
        </p:txBody>
      </p:sp>
      <p:sp>
        <p:nvSpPr>
          <p:cNvPr id="8" name="Text Box 9">
            <a:extLst>
              <a:ext uri="{FF2B5EF4-FFF2-40B4-BE49-F238E27FC236}">
                <a16:creationId xmlns:a16="http://schemas.microsoft.com/office/drawing/2014/main" id="{A02B9B1C-FAF7-F94B-BB1B-1E09CECEF2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42948" y="1455880"/>
            <a:ext cx="129063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</a:rPr>
              <a:t>+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dirty="0">
                <a:solidFill>
                  <a:srgbClr val="FF0080"/>
                </a:solidFill>
              </a:rPr>
              <a:t>2 H</a:t>
            </a:r>
            <a:r>
              <a:rPr lang="es-ES" sz="2800" baseline="-25000" dirty="0">
                <a:solidFill>
                  <a:srgbClr val="FF0080"/>
                </a:solidFill>
              </a:rPr>
              <a:t>2</a:t>
            </a:r>
            <a:r>
              <a:rPr lang="es-ES" sz="2800" dirty="0">
                <a:solidFill>
                  <a:srgbClr val="FF0080"/>
                </a:solidFill>
              </a:rPr>
              <a:t>O</a:t>
            </a:r>
          </a:p>
        </p:txBody>
      </p:sp>
      <p:sp>
        <p:nvSpPr>
          <p:cNvPr id="9" name="Text Box 10">
            <a:extLst>
              <a:ext uri="{FF2B5EF4-FFF2-40B4-BE49-F238E27FC236}">
                <a16:creationId xmlns:a16="http://schemas.microsoft.com/office/drawing/2014/main" id="{63C3FA35-1518-8F4A-912B-7468709632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0612" y="1406244"/>
            <a:ext cx="124906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</a:rPr>
              <a:t>+</a:t>
            </a:r>
            <a:r>
              <a:rPr lang="es-ES" sz="2800" dirty="0">
                <a:solidFill>
                  <a:srgbClr val="FF0080"/>
                </a:solidFill>
              </a:rPr>
              <a:t> 4 OH</a:t>
            </a:r>
            <a:r>
              <a:rPr lang="es-ES" sz="2800" baseline="30000" dirty="0">
                <a:solidFill>
                  <a:srgbClr val="FF0080"/>
                </a:solidFill>
                <a:sym typeface="Symbol" pitchFamily="18" charset="2"/>
              </a:rPr>
              <a:t>-</a:t>
            </a:r>
            <a:endParaRPr lang="es-ES" sz="2800" dirty="0">
              <a:solidFill>
                <a:srgbClr val="FF0080"/>
              </a:solidFill>
              <a:sym typeface="Symbol" pitchFamily="18" charset="2"/>
            </a:endParaRPr>
          </a:p>
        </p:txBody>
      </p:sp>
      <p:sp>
        <p:nvSpPr>
          <p:cNvPr id="10" name="Text Box 11">
            <a:extLst>
              <a:ext uri="{FF2B5EF4-FFF2-40B4-BE49-F238E27FC236}">
                <a16:creationId xmlns:a16="http://schemas.microsoft.com/office/drawing/2014/main" id="{71A11E6F-98D5-DC4C-8A03-7857467493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3314" y="2022567"/>
            <a:ext cx="134724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</a:rPr>
              <a:t>+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dirty="0">
                <a:solidFill>
                  <a:srgbClr val="FF0080"/>
                </a:solidFill>
              </a:rPr>
              <a:t>3 H</a:t>
            </a:r>
            <a:r>
              <a:rPr lang="es-ES" sz="2800" baseline="-25000" dirty="0">
                <a:solidFill>
                  <a:srgbClr val="FF0080"/>
                </a:solidFill>
              </a:rPr>
              <a:t>2</a:t>
            </a:r>
            <a:r>
              <a:rPr lang="es-ES" sz="2800" dirty="0">
                <a:solidFill>
                  <a:srgbClr val="FF0080"/>
                </a:solidFill>
              </a:rPr>
              <a:t>O</a:t>
            </a:r>
          </a:p>
        </p:txBody>
      </p:sp>
      <p:sp>
        <p:nvSpPr>
          <p:cNvPr id="12" name="Text Box 12">
            <a:extLst>
              <a:ext uri="{FF2B5EF4-FFF2-40B4-BE49-F238E27FC236}">
                <a16:creationId xmlns:a16="http://schemas.microsoft.com/office/drawing/2014/main" id="{9193F4E1-C2D9-F943-A782-AFC579A783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42948" y="1979100"/>
            <a:ext cx="124906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</a:rPr>
              <a:t>+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dirty="0">
                <a:solidFill>
                  <a:srgbClr val="FF0080"/>
                </a:solidFill>
              </a:rPr>
              <a:t>6 OH</a:t>
            </a:r>
            <a:r>
              <a:rPr lang="es-ES" sz="2800" baseline="30000" dirty="0">
                <a:solidFill>
                  <a:srgbClr val="FF0080"/>
                </a:solidFill>
                <a:sym typeface="Symbol" pitchFamily="18" charset="2"/>
              </a:rPr>
              <a:t>-</a:t>
            </a:r>
            <a:endParaRPr lang="es-ES" sz="2800" dirty="0">
              <a:solidFill>
                <a:srgbClr val="FF0080"/>
              </a:solidFill>
              <a:sym typeface="Symbol" pitchFamily="18" charset="2"/>
            </a:endParaRPr>
          </a:p>
        </p:txBody>
      </p:sp>
      <p:sp>
        <p:nvSpPr>
          <p:cNvPr id="13" name="Text Box 13">
            <a:extLst>
              <a:ext uri="{FF2B5EF4-FFF2-40B4-BE49-F238E27FC236}">
                <a16:creationId xmlns:a16="http://schemas.microsoft.com/office/drawing/2014/main" id="{9CD1015F-E127-3245-ABFC-698572737F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5619" y="1438648"/>
            <a:ext cx="8053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FF0080"/>
                </a:solidFill>
              </a:rPr>
              <a:t>3</a:t>
            </a:r>
            <a:r>
              <a:rPr lang="es-ES" sz="2800" dirty="0">
                <a:solidFill>
                  <a:srgbClr val="FF0080"/>
                </a:solidFill>
                <a:cs typeface="Arial" charset="0"/>
              </a:rPr>
              <a:t>ē</a:t>
            </a:r>
            <a:r>
              <a:rPr lang="es-ES" sz="28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s-ES" sz="2800" dirty="0">
                <a:solidFill>
                  <a:srgbClr val="1769B5"/>
                </a:solidFill>
                <a:cs typeface="Arial" charset="0"/>
              </a:rPr>
              <a:t>+</a:t>
            </a:r>
          </a:p>
        </p:txBody>
      </p:sp>
      <p:sp>
        <p:nvSpPr>
          <p:cNvPr id="14" name="Text Box 14">
            <a:extLst>
              <a:ext uri="{FF2B5EF4-FFF2-40B4-BE49-F238E27FC236}">
                <a16:creationId xmlns:a16="http://schemas.microsoft.com/office/drawing/2014/main" id="{2E084DE5-1A27-204F-99E9-D0420996B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4442" y="1982749"/>
            <a:ext cx="8053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  <a:cs typeface="Arial" charset="0"/>
              </a:rPr>
              <a:t>+</a:t>
            </a:r>
            <a:r>
              <a:rPr lang="es-ES" sz="28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s-ES" sz="2800" dirty="0">
                <a:solidFill>
                  <a:srgbClr val="FF0080"/>
                </a:solidFill>
                <a:cs typeface="Arial" charset="0"/>
              </a:rPr>
              <a:t>6ē</a:t>
            </a:r>
          </a:p>
        </p:txBody>
      </p:sp>
      <p:sp>
        <p:nvSpPr>
          <p:cNvPr id="15" name="Text Box 15">
            <a:extLst>
              <a:ext uri="{FF2B5EF4-FFF2-40B4-BE49-F238E27FC236}">
                <a16:creationId xmlns:a16="http://schemas.microsoft.com/office/drawing/2014/main" id="{574AD7C0-2640-B343-A34C-F5F197BBEB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6294" y="1417573"/>
            <a:ext cx="82321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FF0080"/>
                </a:solidFill>
              </a:rPr>
              <a:t>/ x 2</a:t>
            </a:r>
          </a:p>
        </p:txBody>
      </p:sp>
      <p:sp>
        <p:nvSpPr>
          <p:cNvPr id="17" name="Rectangle 24">
            <a:extLst>
              <a:ext uri="{FF2B5EF4-FFF2-40B4-BE49-F238E27FC236}">
                <a16:creationId xmlns:a16="http://schemas.microsoft.com/office/drawing/2014/main" id="{367EB019-B531-4242-A012-C6FEF37B75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321" y="3164839"/>
            <a:ext cx="908011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_tradnl" sz="24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5. Sumar las </a:t>
            </a:r>
            <a:r>
              <a:rPr lang="es-ES_tradnl" sz="24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semireacciones</a:t>
            </a:r>
            <a:r>
              <a:rPr lang="es-ES_tradnl" sz="24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para obtener la ecuación iónica neta.</a:t>
            </a:r>
            <a:endParaRPr lang="es-ES" sz="24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0222F3CC-46B3-E14C-AA47-554D0BB8A38A}"/>
              </a:ext>
            </a:extLst>
          </p:cNvPr>
          <p:cNvSpPr/>
          <p:nvPr/>
        </p:nvSpPr>
        <p:spPr>
          <a:xfrm>
            <a:off x="472576" y="5619858"/>
            <a:ext cx="9518008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n-GB" sz="2800" b="1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2 MnO</a:t>
            </a:r>
            <a:r>
              <a:rPr lang="en-GB" sz="2800" b="1" baseline="-25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4</a:t>
            </a:r>
            <a:r>
              <a:rPr lang="en-GB" sz="2800" b="1" baseline="30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-</a:t>
            </a:r>
            <a:r>
              <a:rPr lang="en-GB" sz="2800" b="1" baseline="-25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 </a:t>
            </a:r>
            <a:r>
              <a:rPr lang="en-GB" sz="2800" b="1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+ Br</a:t>
            </a:r>
            <a:r>
              <a:rPr lang="en-GB" sz="2800" b="1" baseline="30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 –</a:t>
            </a:r>
            <a:r>
              <a:rPr lang="en-GB" sz="2800" b="1" baseline="-25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 </a:t>
            </a:r>
            <a:r>
              <a:rPr lang="en-GB" sz="2800" b="1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+ H</a:t>
            </a:r>
            <a:r>
              <a:rPr lang="en-GB" sz="2800" b="1" baseline="-25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2</a:t>
            </a:r>
            <a:r>
              <a:rPr lang="en-GB" sz="2800" b="1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O </a:t>
            </a:r>
            <a:r>
              <a:rPr kumimoji="1" lang="es-ES_tradnl" sz="2800" dirty="0">
                <a:solidFill>
                  <a:srgbClr val="FF8000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GB" sz="2800" b="1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  2 MnO</a:t>
            </a:r>
            <a:r>
              <a:rPr lang="en-GB" sz="2800" b="1" baseline="-25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2(s) </a:t>
            </a:r>
            <a:r>
              <a:rPr lang="en-GB" sz="2800" b="1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+  BrO</a:t>
            </a:r>
            <a:r>
              <a:rPr lang="en-GB" sz="2800" b="1" baseline="-25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3</a:t>
            </a:r>
            <a:r>
              <a:rPr lang="en-GB" sz="2800" b="1" baseline="30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-</a:t>
            </a:r>
            <a:r>
              <a:rPr lang="pt-BR" sz="2800" b="1" baseline="-25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 </a:t>
            </a:r>
            <a:r>
              <a:rPr lang="pt-BR" sz="2800" b="1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+ 2 OH</a:t>
            </a:r>
            <a:r>
              <a:rPr lang="pt-BR" sz="2800" b="1" baseline="30000" dirty="0">
                <a:solidFill>
                  <a:srgbClr val="FF8000"/>
                </a:solidFill>
                <a:latin typeface="Tahoma" pitchFamily="34" charset="0"/>
                <a:sym typeface="Symbol" pitchFamily="18" charset="2"/>
              </a:rPr>
              <a:t>-</a:t>
            </a:r>
            <a:endParaRPr lang="pt-BR" sz="2800" b="1" dirty="0">
              <a:solidFill>
                <a:srgbClr val="FF8000"/>
              </a:solidFill>
              <a:latin typeface="Tahoma" pitchFamily="34" charset="0"/>
              <a:sym typeface="Symbol" pitchFamily="18" charset="2"/>
            </a:endParaRPr>
          </a:p>
        </p:txBody>
      </p:sp>
      <p:sp>
        <p:nvSpPr>
          <p:cNvPr id="30" name="Text Box 8">
            <a:extLst>
              <a:ext uri="{FF2B5EF4-FFF2-40B4-BE49-F238E27FC236}">
                <a16:creationId xmlns:a16="http://schemas.microsoft.com/office/drawing/2014/main" id="{2BA0D5B0-3D7B-3C4E-B506-03F7615340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2346" y="3984219"/>
            <a:ext cx="8486244" cy="109831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square">
            <a:spAutoFit/>
          </a:bodyPr>
          <a:lstStyle/>
          <a:p>
            <a:pPr marL="457200" indent="-457200"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800" dirty="0">
                <a:latin typeface="Tahoma" pitchFamily="34" charset="0"/>
              </a:rPr>
              <a:t>	      </a:t>
            </a:r>
            <a:r>
              <a:rPr lang="es-ES_tradnl" sz="2800" dirty="0">
                <a:solidFill>
                  <a:srgbClr val="1769B5"/>
                </a:solidFill>
                <a:latin typeface="Tahoma" pitchFamily="34" charset="0"/>
              </a:rPr>
              <a:t>2MnO</a:t>
            </a:r>
            <a:r>
              <a:rPr lang="es-ES_tradnl" sz="2800" baseline="-25000" dirty="0">
                <a:solidFill>
                  <a:srgbClr val="1769B5"/>
                </a:solidFill>
                <a:latin typeface="Tahoma" pitchFamily="34" charset="0"/>
              </a:rPr>
              <a:t>4</a:t>
            </a:r>
            <a:r>
              <a:rPr lang="es-ES_tradnl" sz="2800" baseline="30000" dirty="0">
                <a:solidFill>
                  <a:srgbClr val="1769B5"/>
                </a:solidFill>
                <a:latin typeface="Tahoma" pitchFamily="34" charset="0"/>
              </a:rPr>
              <a:t>-</a:t>
            </a:r>
            <a:r>
              <a:rPr lang="es-ES_tradnl" sz="2800" baseline="30000" dirty="0">
                <a:latin typeface="Tahoma" pitchFamily="34" charset="0"/>
              </a:rPr>
              <a:t>		</a:t>
            </a:r>
            <a:r>
              <a:rPr kumimoji="1" lang="es-ES_tradnl" sz="28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ea typeface="Wingdings"/>
                <a:cs typeface="Wingdings"/>
                <a:sym typeface="Symbol" pitchFamily="18" charset="2"/>
              </a:rPr>
              <a:t> 2</a:t>
            </a:r>
            <a:r>
              <a:rPr lang="es-ES_tradnl" sz="2800" dirty="0">
                <a:solidFill>
                  <a:srgbClr val="1769B5"/>
                </a:solidFill>
                <a:latin typeface="Tahoma" pitchFamily="34" charset="0"/>
              </a:rPr>
              <a:t>MnO</a:t>
            </a:r>
            <a:r>
              <a:rPr lang="es-ES_tradnl" sz="2800" baseline="-25000" dirty="0">
                <a:solidFill>
                  <a:srgbClr val="1769B5"/>
                </a:solidFill>
                <a:latin typeface="Tahoma" pitchFamily="34" charset="0"/>
              </a:rPr>
              <a:t>2</a:t>
            </a:r>
            <a:r>
              <a:rPr lang="es-ES_tradnl" sz="2800" baseline="-25000" dirty="0">
                <a:latin typeface="Tahoma" pitchFamily="34" charset="0"/>
              </a:rPr>
              <a:t>          </a:t>
            </a:r>
            <a:r>
              <a:rPr lang="es-ES_tradnl" sz="2800" dirty="0">
                <a:latin typeface="Tahoma" pitchFamily="34" charset="0"/>
                <a:sym typeface="Symbol" pitchFamily="18" charset="2"/>
              </a:rPr>
              <a:t>  	</a:t>
            </a:r>
            <a:endParaRPr lang="es-ES_tradnl" sz="2800" dirty="0">
              <a:solidFill>
                <a:schemeClr val="accent2"/>
              </a:solidFill>
              <a:latin typeface="Tahoma" pitchFamily="34" charset="0"/>
              <a:sym typeface="Symbol" pitchFamily="18" charset="2"/>
            </a:endParaRPr>
          </a:p>
          <a:p>
            <a:pPr marL="457200" indent="-457200"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charset="2"/>
              <a:buNone/>
            </a:pPr>
            <a:r>
              <a:rPr lang="es-ES_tradnl" sz="2800" dirty="0">
                <a:latin typeface="Tahoma" pitchFamily="34" charset="0"/>
              </a:rPr>
              <a:t>		 </a:t>
            </a:r>
            <a:r>
              <a:rPr lang="es-ES_tradnl" sz="2800" dirty="0">
                <a:solidFill>
                  <a:srgbClr val="1769B5"/>
                </a:solidFill>
                <a:latin typeface="Tahoma" pitchFamily="34" charset="0"/>
              </a:rPr>
              <a:t>  </a:t>
            </a:r>
            <a:r>
              <a:rPr lang="en-GB" sz="2800" dirty="0">
                <a:solidFill>
                  <a:srgbClr val="1769B5"/>
                </a:solidFill>
                <a:sym typeface="Symbol" pitchFamily="18" charset="2"/>
              </a:rPr>
              <a:t>Br </a:t>
            </a:r>
            <a:r>
              <a:rPr lang="en-GB" sz="2800" baseline="30000" dirty="0">
                <a:solidFill>
                  <a:srgbClr val="1769B5"/>
                </a:solidFill>
                <a:sym typeface="Symbol" pitchFamily="18" charset="2"/>
              </a:rPr>
              <a:t>–</a:t>
            </a:r>
            <a:r>
              <a:rPr lang="en-GB" sz="28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n-GB" sz="2800" dirty="0">
                <a:sym typeface="Symbol" pitchFamily="18" charset="2"/>
              </a:rPr>
              <a:t>	           </a:t>
            </a:r>
            <a:r>
              <a:rPr kumimoji="1" lang="es-ES_tradnl" sz="28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kumimoji="1" lang="es-ES_tradnl" sz="2800" dirty="0">
                <a:solidFill>
                  <a:srgbClr val="1769B5"/>
                </a:solidFill>
                <a:latin typeface="Tahoma" pitchFamily="34" charset="0"/>
                <a:ea typeface="Wingdings"/>
                <a:cs typeface="Wingdings"/>
                <a:sym typeface="Symbol" pitchFamily="18" charset="2"/>
              </a:rPr>
              <a:t>   </a:t>
            </a:r>
            <a:r>
              <a:rPr lang="en-GB" sz="2800" dirty="0">
                <a:solidFill>
                  <a:srgbClr val="1769B5"/>
                </a:solidFill>
                <a:sym typeface="Symbol" pitchFamily="18" charset="2"/>
              </a:rPr>
              <a:t>BrO</a:t>
            </a:r>
            <a:r>
              <a:rPr lang="en-GB" sz="2800" baseline="-25000" dirty="0">
                <a:solidFill>
                  <a:srgbClr val="1769B5"/>
                </a:solidFill>
                <a:sym typeface="Symbol" pitchFamily="18" charset="2"/>
              </a:rPr>
              <a:t>3</a:t>
            </a:r>
            <a:r>
              <a:rPr lang="en-GB" sz="2800" baseline="30000" dirty="0">
                <a:solidFill>
                  <a:srgbClr val="1769B5"/>
                </a:solidFill>
                <a:sym typeface="Symbol" pitchFamily="18" charset="2"/>
              </a:rPr>
              <a:t>-</a:t>
            </a:r>
            <a:r>
              <a:rPr lang="pt-BR" sz="2800" dirty="0">
                <a:solidFill>
                  <a:srgbClr val="1769B5"/>
                </a:solidFill>
                <a:sym typeface="Symbol" pitchFamily="18" charset="2"/>
              </a:rPr>
              <a:t> </a:t>
            </a:r>
            <a:r>
              <a:rPr lang="es-ES_tradnl" sz="2800" baseline="30000" dirty="0">
                <a:latin typeface="Tahoma" pitchFamily="34" charset="0"/>
                <a:sym typeface="Symbol" pitchFamily="18" charset="2"/>
              </a:rPr>
              <a:t>	</a:t>
            </a:r>
          </a:p>
        </p:txBody>
      </p:sp>
      <p:sp>
        <p:nvSpPr>
          <p:cNvPr id="31" name="Text Box 9">
            <a:extLst>
              <a:ext uri="{FF2B5EF4-FFF2-40B4-BE49-F238E27FC236}">
                <a16:creationId xmlns:a16="http://schemas.microsoft.com/office/drawing/2014/main" id="{4815E7BE-5D69-E043-8C97-014227E1B1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9574" y="4006369"/>
            <a:ext cx="129063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</a:rPr>
              <a:t>+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dirty="0">
                <a:solidFill>
                  <a:srgbClr val="FF0080"/>
                </a:solidFill>
              </a:rPr>
              <a:t>4 H</a:t>
            </a:r>
            <a:r>
              <a:rPr lang="es-ES" sz="2800" baseline="-25000" dirty="0">
                <a:solidFill>
                  <a:srgbClr val="FF0080"/>
                </a:solidFill>
              </a:rPr>
              <a:t>2</a:t>
            </a:r>
            <a:r>
              <a:rPr lang="es-ES" sz="2800" dirty="0">
                <a:solidFill>
                  <a:srgbClr val="FF0080"/>
                </a:solidFill>
              </a:rPr>
              <a:t>O</a:t>
            </a:r>
          </a:p>
        </p:txBody>
      </p:sp>
      <p:sp>
        <p:nvSpPr>
          <p:cNvPr id="32" name="Text Box 10">
            <a:extLst>
              <a:ext uri="{FF2B5EF4-FFF2-40B4-BE49-F238E27FC236}">
                <a16:creationId xmlns:a16="http://schemas.microsoft.com/office/drawing/2014/main" id="{1BA4C8A1-6BF1-A242-8B87-817394A1E2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67238" y="3956733"/>
            <a:ext cx="124906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</a:rPr>
              <a:t>+</a:t>
            </a:r>
            <a:r>
              <a:rPr lang="es-ES" sz="2800" dirty="0">
                <a:solidFill>
                  <a:srgbClr val="FF0080"/>
                </a:solidFill>
              </a:rPr>
              <a:t> 8 OH</a:t>
            </a:r>
            <a:r>
              <a:rPr lang="es-ES" sz="2800" baseline="30000" dirty="0">
                <a:solidFill>
                  <a:srgbClr val="FF0080"/>
                </a:solidFill>
                <a:sym typeface="Symbol" pitchFamily="18" charset="2"/>
              </a:rPr>
              <a:t>-</a:t>
            </a:r>
            <a:endParaRPr lang="es-ES" sz="2800" dirty="0">
              <a:solidFill>
                <a:srgbClr val="FF0080"/>
              </a:solidFill>
              <a:sym typeface="Symbol" pitchFamily="18" charset="2"/>
            </a:endParaRPr>
          </a:p>
        </p:txBody>
      </p:sp>
      <p:sp>
        <p:nvSpPr>
          <p:cNvPr id="33" name="Text Box 11">
            <a:extLst>
              <a:ext uri="{FF2B5EF4-FFF2-40B4-BE49-F238E27FC236}">
                <a16:creationId xmlns:a16="http://schemas.microsoft.com/office/drawing/2014/main" id="{1370B969-29D6-8A49-9F1A-BA6471CA0F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9178" y="4521544"/>
            <a:ext cx="129063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</a:rPr>
              <a:t>+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dirty="0">
                <a:solidFill>
                  <a:srgbClr val="FF0080"/>
                </a:solidFill>
              </a:rPr>
              <a:t>3 H</a:t>
            </a:r>
            <a:r>
              <a:rPr lang="es-ES" sz="2800" baseline="-25000" dirty="0">
                <a:solidFill>
                  <a:srgbClr val="FF0080"/>
                </a:solidFill>
              </a:rPr>
              <a:t>2</a:t>
            </a:r>
            <a:r>
              <a:rPr lang="es-ES" sz="2800" dirty="0">
                <a:solidFill>
                  <a:srgbClr val="FF0080"/>
                </a:solidFill>
              </a:rPr>
              <a:t>O</a:t>
            </a:r>
          </a:p>
        </p:txBody>
      </p:sp>
      <p:sp>
        <p:nvSpPr>
          <p:cNvPr id="34" name="Text Box 12">
            <a:extLst>
              <a:ext uri="{FF2B5EF4-FFF2-40B4-BE49-F238E27FC236}">
                <a16:creationId xmlns:a16="http://schemas.microsoft.com/office/drawing/2014/main" id="{17E5B3F5-93D8-1C46-8AF2-D4412703FA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9574" y="4529589"/>
            <a:ext cx="124906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</a:rPr>
              <a:t>+</a:t>
            </a:r>
            <a:r>
              <a:rPr lang="es-ES" sz="2800" dirty="0">
                <a:solidFill>
                  <a:srgbClr val="FF0000"/>
                </a:solidFill>
              </a:rPr>
              <a:t> </a:t>
            </a:r>
            <a:r>
              <a:rPr lang="es-ES" sz="2800" dirty="0">
                <a:solidFill>
                  <a:srgbClr val="FF0080"/>
                </a:solidFill>
              </a:rPr>
              <a:t>6 OH</a:t>
            </a:r>
            <a:r>
              <a:rPr lang="es-ES" sz="2800" baseline="30000" dirty="0">
                <a:solidFill>
                  <a:srgbClr val="FF0080"/>
                </a:solidFill>
                <a:sym typeface="Symbol" pitchFamily="18" charset="2"/>
              </a:rPr>
              <a:t>-</a:t>
            </a:r>
            <a:endParaRPr lang="es-ES" sz="2800" dirty="0">
              <a:solidFill>
                <a:srgbClr val="FF0080"/>
              </a:solidFill>
              <a:sym typeface="Symbol" pitchFamily="18" charset="2"/>
            </a:endParaRPr>
          </a:p>
        </p:txBody>
      </p:sp>
      <p:sp>
        <p:nvSpPr>
          <p:cNvPr id="35" name="Text Box 13">
            <a:extLst>
              <a:ext uri="{FF2B5EF4-FFF2-40B4-BE49-F238E27FC236}">
                <a16:creationId xmlns:a16="http://schemas.microsoft.com/office/drawing/2014/main" id="{A660511F-3C44-A943-B501-280BCCC4BF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2245" y="3989137"/>
            <a:ext cx="8053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FF0080"/>
                </a:solidFill>
              </a:rPr>
              <a:t>6</a:t>
            </a:r>
            <a:r>
              <a:rPr lang="es-ES" sz="2800" dirty="0">
                <a:solidFill>
                  <a:srgbClr val="FF0080"/>
                </a:solidFill>
                <a:cs typeface="Arial" charset="0"/>
              </a:rPr>
              <a:t>ē</a:t>
            </a:r>
            <a:r>
              <a:rPr lang="es-ES" sz="28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s-ES" sz="2800" dirty="0">
                <a:solidFill>
                  <a:srgbClr val="1769B5"/>
                </a:solidFill>
                <a:cs typeface="Arial" charset="0"/>
              </a:rPr>
              <a:t>+</a:t>
            </a:r>
          </a:p>
        </p:txBody>
      </p:sp>
      <p:sp>
        <p:nvSpPr>
          <p:cNvPr id="36" name="Text Box 14">
            <a:extLst>
              <a:ext uri="{FF2B5EF4-FFF2-40B4-BE49-F238E27FC236}">
                <a16:creationId xmlns:a16="http://schemas.microsoft.com/office/drawing/2014/main" id="{9E59D6E6-AC28-B34A-9DA1-0D8D2EA511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67238" y="4512357"/>
            <a:ext cx="8053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1769B5"/>
                </a:solidFill>
                <a:cs typeface="Arial" charset="0"/>
              </a:rPr>
              <a:t>+</a:t>
            </a:r>
            <a:r>
              <a:rPr lang="es-ES" sz="28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s-ES" sz="2800" dirty="0">
                <a:solidFill>
                  <a:srgbClr val="FF0080"/>
                </a:solidFill>
                <a:cs typeface="Arial" charset="0"/>
              </a:rPr>
              <a:t>6ē</a:t>
            </a:r>
          </a:p>
        </p:txBody>
      </p:sp>
      <p:sp>
        <p:nvSpPr>
          <p:cNvPr id="38" name="Line 33">
            <a:extLst>
              <a:ext uri="{FF2B5EF4-FFF2-40B4-BE49-F238E27FC236}">
                <a16:creationId xmlns:a16="http://schemas.microsoft.com/office/drawing/2014/main" id="{27FEF25C-CE03-A442-BAFD-64A6C939CCF5}"/>
              </a:ext>
            </a:extLst>
          </p:cNvPr>
          <p:cNvSpPr>
            <a:spLocks noChangeShapeType="1"/>
          </p:cNvSpPr>
          <p:nvPr/>
        </p:nvSpPr>
        <p:spPr bwMode="auto">
          <a:xfrm>
            <a:off x="845843" y="5238696"/>
            <a:ext cx="7697788" cy="0"/>
          </a:xfrm>
          <a:prstGeom prst="line">
            <a:avLst/>
          </a:prstGeom>
          <a:noFill/>
          <a:ln w="28575" cmpd="sng">
            <a:solidFill>
              <a:srgbClr val="1769B5"/>
            </a:solidFill>
            <a:round/>
            <a:headEnd/>
            <a:tailEnd/>
          </a:ln>
        </p:spPr>
        <p:txBody>
          <a:bodyPr/>
          <a:lstStyle/>
          <a:p>
            <a:endParaRPr lang="es-CL" sz="2800"/>
          </a:p>
        </p:txBody>
      </p:sp>
      <p:sp>
        <p:nvSpPr>
          <p:cNvPr id="39" name="Line 11">
            <a:extLst>
              <a:ext uri="{FF2B5EF4-FFF2-40B4-BE49-F238E27FC236}">
                <a16:creationId xmlns:a16="http://schemas.microsoft.com/office/drawing/2014/main" id="{CC1246EB-C9E6-D34A-88ED-01E3C0DA1E1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301396" y="4075834"/>
            <a:ext cx="446376" cy="349825"/>
          </a:xfrm>
          <a:prstGeom prst="line">
            <a:avLst/>
          </a:prstGeom>
          <a:noFill/>
          <a:ln w="31750" cap="sq">
            <a:solidFill>
              <a:srgbClr val="008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400"/>
          </a:p>
        </p:txBody>
      </p:sp>
      <p:sp>
        <p:nvSpPr>
          <p:cNvPr id="41" name="Line 11">
            <a:extLst>
              <a:ext uri="{FF2B5EF4-FFF2-40B4-BE49-F238E27FC236}">
                <a16:creationId xmlns:a16="http://schemas.microsoft.com/office/drawing/2014/main" id="{C8AE607C-07B8-6746-8B55-63A7087DDA4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92236" y="4606330"/>
            <a:ext cx="446376" cy="349825"/>
          </a:xfrm>
          <a:prstGeom prst="line">
            <a:avLst/>
          </a:prstGeom>
          <a:noFill/>
          <a:ln w="31750" cap="sq">
            <a:solidFill>
              <a:srgbClr val="008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400"/>
          </a:p>
        </p:txBody>
      </p:sp>
      <p:sp>
        <p:nvSpPr>
          <p:cNvPr id="42" name="Line 11">
            <a:extLst>
              <a:ext uri="{FF2B5EF4-FFF2-40B4-BE49-F238E27FC236}">
                <a16:creationId xmlns:a16="http://schemas.microsoft.com/office/drawing/2014/main" id="{1B3538BC-5B62-EE47-BCAA-25D27EB9D27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75701" y="4059483"/>
            <a:ext cx="446376" cy="349825"/>
          </a:xfrm>
          <a:prstGeom prst="line">
            <a:avLst/>
          </a:prstGeom>
          <a:noFill/>
          <a:ln w="31750" cap="sq">
            <a:solidFill>
              <a:srgbClr val="008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400"/>
          </a:p>
        </p:txBody>
      </p:sp>
      <p:sp>
        <p:nvSpPr>
          <p:cNvPr id="43" name="Line 11">
            <a:extLst>
              <a:ext uri="{FF2B5EF4-FFF2-40B4-BE49-F238E27FC236}">
                <a16:creationId xmlns:a16="http://schemas.microsoft.com/office/drawing/2014/main" id="{D8566CF0-1C0A-8E4C-9683-36F035ED028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80101" y="4624253"/>
            <a:ext cx="446376" cy="349825"/>
          </a:xfrm>
          <a:prstGeom prst="line">
            <a:avLst/>
          </a:prstGeom>
          <a:noFill/>
          <a:ln w="31750" cap="sq">
            <a:solidFill>
              <a:srgbClr val="008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400"/>
          </a:p>
        </p:txBody>
      </p:sp>
      <p:sp>
        <p:nvSpPr>
          <p:cNvPr id="44" name="Line 11">
            <a:extLst>
              <a:ext uri="{FF2B5EF4-FFF2-40B4-BE49-F238E27FC236}">
                <a16:creationId xmlns:a16="http://schemas.microsoft.com/office/drawing/2014/main" id="{763A5D76-4031-1A4F-9A92-14B289CF991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53211" y="4095339"/>
            <a:ext cx="446376" cy="349825"/>
          </a:xfrm>
          <a:prstGeom prst="line">
            <a:avLst/>
          </a:prstGeom>
          <a:noFill/>
          <a:ln w="31750" cap="sq">
            <a:solidFill>
              <a:srgbClr val="008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400"/>
          </a:p>
        </p:txBody>
      </p:sp>
      <p:sp>
        <p:nvSpPr>
          <p:cNvPr id="45" name="Line 11">
            <a:extLst>
              <a:ext uri="{FF2B5EF4-FFF2-40B4-BE49-F238E27FC236}">
                <a16:creationId xmlns:a16="http://schemas.microsoft.com/office/drawing/2014/main" id="{48EB7EC6-E238-674C-85C0-ED27A3724EB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172166" y="4615292"/>
            <a:ext cx="446376" cy="349825"/>
          </a:xfrm>
          <a:prstGeom prst="line">
            <a:avLst/>
          </a:prstGeom>
          <a:noFill/>
          <a:ln w="31750" cap="sq">
            <a:solidFill>
              <a:srgbClr val="008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 sz="2400"/>
          </a:p>
        </p:txBody>
      </p:sp>
      <p:sp>
        <p:nvSpPr>
          <p:cNvPr id="46" name="Text Box 10">
            <a:extLst>
              <a:ext uri="{FF2B5EF4-FFF2-40B4-BE49-F238E27FC236}">
                <a16:creationId xmlns:a16="http://schemas.microsoft.com/office/drawing/2014/main" id="{D12B3773-BE20-6243-88AB-94BA28BD23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3591" y="3608682"/>
            <a:ext cx="36740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FF0080"/>
                </a:solidFill>
              </a:rPr>
              <a:t>2</a:t>
            </a:r>
            <a:endParaRPr lang="es-ES" sz="2800" dirty="0">
              <a:solidFill>
                <a:srgbClr val="FF0080"/>
              </a:solidFill>
              <a:sym typeface="Symbol" pitchFamily="18" charset="2"/>
            </a:endParaRPr>
          </a:p>
        </p:txBody>
      </p:sp>
      <p:sp>
        <p:nvSpPr>
          <p:cNvPr id="47" name="Text Box 10">
            <a:extLst>
              <a:ext uri="{FF2B5EF4-FFF2-40B4-BE49-F238E27FC236}">
                <a16:creationId xmlns:a16="http://schemas.microsoft.com/office/drawing/2014/main" id="{CC4716F9-E1DF-B249-93D5-3986B137D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19585" y="3653990"/>
            <a:ext cx="36740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rgbClr val="FF0080"/>
                </a:solidFill>
              </a:rPr>
              <a:t>1</a:t>
            </a:r>
            <a:endParaRPr lang="es-ES" sz="2800" dirty="0">
              <a:solidFill>
                <a:srgbClr val="FF0080"/>
              </a:solidFill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574677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8EA9966-D905-A74C-9FB9-4F005C910E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39</a:t>
            </a:fld>
            <a:endParaRPr lang="es-C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A5B10B2-2873-5F4D-B732-D2A589EE09C6}"/>
              </a:ext>
            </a:extLst>
          </p:cNvPr>
          <p:cNvSpPr txBox="1"/>
          <p:nvPr/>
        </p:nvSpPr>
        <p:spPr>
          <a:xfrm>
            <a:off x="1059119" y="3057902"/>
            <a:ext cx="105938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b="1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Ejercicios Propuestos</a:t>
            </a:r>
          </a:p>
        </p:txBody>
      </p:sp>
      <p:grpSp>
        <p:nvGrpSpPr>
          <p:cNvPr id="6" name="Shape 627"/>
          <p:cNvGrpSpPr/>
          <p:nvPr/>
        </p:nvGrpSpPr>
        <p:grpSpPr>
          <a:xfrm>
            <a:off x="5623014" y="1377791"/>
            <a:ext cx="949919" cy="978720"/>
            <a:chOff x="3951850" y="2985350"/>
            <a:chExt cx="407950" cy="416500"/>
          </a:xfrm>
        </p:grpSpPr>
        <p:sp>
          <p:nvSpPr>
            <p:cNvPr id="7" name="Shape 62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" name="Shape 62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" name="Shape 63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" name="Shape 631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706" y="135466"/>
            <a:ext cx="2116765" cy="105838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BCEC235B-A7E1-AE40-BC5F-1A5B010A9916}"/>
              </a:ext>
            </a:extLst>
          </p:cNvPr>
          <p:cNvSpPr txBox="1"/>
          <p:nvPr/>
        </p:nvSpPr>
        <p:spPr>
          <a:xfrm>
            <a:off x="5211894" y="5579872"/>
            <a:ext cx="6910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2. Oxido-Reducción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4269B05-7454-124F-9833-12E91E975E1D}"/>
              </a:ext>
            </a:extLst>
          </p:cNvPr>
          <p:cNvSpPr txBox="1"/>
          <p:nvPr/>
        </p:nvSpPr>
        <p:spPr>
          <a:xfrm>
            <a:off x="308345" y="224147"/>
            <a:ext cx="7033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6000" b="1" dirty="0">
                <a:solidFill>
                  <a:srgbClr val="FFFFFF"/>
                </a:solidFill>
                <a:latin typeface="Karla"/>
                <a:ea typeface="Karla"/>
                <a:sym typeface="Karla"/>
              </a:rPr>
              <a:t>Unidad 3</a:t>
            </a:r>
          </a:p>
        </p:txBody>
      </p:sp>
    </p:spTree>
    <p:extLst>
      <p:ext uri="{BB962C8B-B14F-4D97-AF65-F5344CB8AC3E}">
        <p14:creationId xmlns:p14="http://schemas.microsoft.com/office/powerpoint/2010/main" val="1399585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4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54CDD0E-09C4-8B4B-9B20-3781F6D3EC3C}"/>
              </a:ext>
            </a:extLst>
          </p:cNvPr>
          <p:cNvSpPr txBox="1">
            <a:spLocks noChangeArrowheads="1"/>
          </p:cNvSpPr>
          <p:nvPr/>
        </p:nvSpPr>
        <p:spPr>
          <a:xfrm>
            <a:off x="497042" y="3094053"/>
            <a:ext cx="9323284" cy="219022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457200" rtl="0" eaLnBrk="1" fontAlgn="auto" latinLnBrk="0" hangingPunct="1">
              <a:lnSpc>
                <a:spcPct val="125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s-ES_tradnl" sz="2000" b="0" i="0" u="none" strike="noStrike" kern="1200" cap="none" spc="0" normalizeH="0" baseline="0" noProof="0" dirty="0">
                <a:ln>
                  <a:noFill/>
                </a:ln>
                <a:solidFill>
                  <a:srgbClr val="1769B5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rPr>
              <a:t>Los electrones no se crean ni se destruyen en las reacciones químicas. </a:t>
            </a:r>
          </a:p>
          <a:p>
            <a:pPr marL="0" marR="0" lvl="0" indent="0" algn="just" defTabSz="457200" rtl="0" eaLnBrk="1" fontAlgn="auto" latinLnBrk="0" hangingPunct="1">
              <a:lnSpc>
                <a:spcPct val="125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s-ES_tradnl" sz="2000" b="0" i="0" u="none" strike="noStrike" kern="1200" cap="none" spc="0" normalizeH="0" baseline="0" noProof="0" dirty="0">
                <a:ln>
                  <a:noFill/>
                </a:ln>
                <a:solidFill>
                  <a:srgbClr val="1769B5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rPr>
              <a:t>Por lo tanto, la oxidación y la reducción siempre se producen </a:t>
            </a:r>
            <a:r>
              <a:rPr kumimoji="0" lang="es-ES_tradnl" sz="2000" b="1" i="0" u="none" strike="noStrike" kern="1200" cap="none" spc="0" normalizeH="0" baseline="0" noProof="0" dirty="0">
                <a:ln>
                  <a:noFill/>
                </a:ln>
                <a:solidFill>
                  <a:srgbClr val="FF0080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rPr>
              <a:t>simultáneamente</a:t>
            </a:r>
            <a:r>
              <a:rPr kumimoji="0" lang="es-ES_tradnl" sz="2000" b="0" i="0" u="none" strike="noStrike" kern="1200" cap="none" spc="0" normalizeH="0" baseline="0" noProof="0" dirty="0">
                <a:ln>
                  <a:noFill/>
                </a:ln>
                <a:solidFill>
                  <a:srgbClr val="1769B5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rPr>
              <a:t> en las reacciones químicas comunes.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srgbClr val="1769B5"/>
              </a:solidFill>
              <a:effectLst/>
              <a:uLnTx/>
              <a:uFillTx/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52291A2-D374-9447-AA8F-AC980DE93B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2246" y="5284280"/>
            <a:ext cx="2874505" cy="1140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just" defTabSz="4572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    2 Ca </a:t>
            </a: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Wingdings" charset="2"/>
              </a:rPr>
              <a:t></a:t>
            </a: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2 Ca</a:t>
            </a:r>
            <a:r>
              <a:rPr kumimoji="0" lang="es-ES_tradnl" sz="2400" b="0" i="0" u="none" strike="noStrike" kern="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2+</a:t>
            </a: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+ 4ē</a:t>
            </a:r>
          </a:p>
          <a:p>
            <a:pPr marL="0" marR="0" lvl="0" indent="0" algn="just" defTabSz="4572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O</a:t>
            </a:r>
            <a:r>
              <a:rPr kumimoji="0" lang="es-ES_tradnl" sz="2400" b="0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2</a:t>
            </a: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+ 4ē </a:t>
            </a: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Wingdings" charset="2"/>
              </a:rPr>
              <a:t>  </a:t>
            </a: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2 O</a:t>
            </a:r>
            <a:r>
              <a:rPr kumimoji="0" lang="es-ES_tradnl" sz="2400" b="0" i="0" u="none" strike="noStrike" kern="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2-</a:t>
            </a:r>
            <a:endParaRPr kumimoji="0" lang="es-ES_tradnl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815835C-E1A2-5E4C-A738-474EEDE131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619" y="433023"/>
            <a:ext cx="8399690" cy="144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marR="0" lvl="0" indent="0" algn="just" defTabSz="457200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2000" b="0" i="0" u="none" strike="noStrike" kern="0" cap="none" spc="0" normalizeH="0" baseline="0" noProof="0" dirty="0">
                <a:ln>
                  <a:noFill/>
                </a:ln>
                <a:solidFill>
                  <a:srgbClr val="1769B5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rPr>
              <a:t>Implican cambio en el estado o número de oxidación (E.O.) de uno o más átomos de las sustancias reaccionantes, esto significa, transferencia de electrones.</a:t>
            </a:r>
          </a:p>
        </p:txBody>
      </p:sp>
      <p:sp>
        <p:nvSpPr>
          <p:cNvPr id="9" name="CuadroTexto 10">
            <a:extLst>
              <a:ext uri="{FF2B5EF4-FFF2-40B4-BE49-F238E27FC236}">
                <a16:creationId xmlns:a16="http://schemas.microsoft.com/office/drawing/2014/main" id="{8A69DC45-A58E-5243-B60C-D031F25DB9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2768" y="2432385"/>
            <a:ext cx="433183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2 Ca</a:t>
            </a:r>
            <a:r>
              <a:rPr kumimoji="0" lang="es-ES_tradnl" sz="2400" b="0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(s) </a:t>
            </a: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+ O</a:t>
            </a:r>
            <a:r>
              <a:rPr kumimoji="0" lang="es-ES_tradnl" sz="2400" b="0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2(g)  </a:t>
            </a: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Wingdings" charset="2"/>
              </a:rPr>
              <a:t></a:t>
            </a:r>
            <a:r>
              <a:rPr kumimoji="0" lang="es-ES_tradnl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2 </a:t>
            </a:r>
            <a:r>
              <a:rPr kumimoji="0" lang="es-ES_tradnl" sz="2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CaO</a:t>
            </a:r>
            <a:r>
              <a:rPr kumimoji="0" lang="es-ES_tradnl" sz="2400" b="0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(s)</a:t>
            </a:r>
          </a:p>
        </p:txBody>
      </p:sp>
    </p:spTree>
    <p:extLst>
      <p:ext uri="{BB962C8B-B14F-4D97-AF65-F5344CB8AC3E}">
        <p14:creationId xmlns:p14="http://schemas.microsoft.com/office/powerpoint/2010/main" val="25809813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79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</p:spPr>
        <p:txBody>
          <a:bodyPr/>
          <a:lstStyle/>
          <a:p>
            <a:fld id="{00000000-1234-1234-1234-123412341234}" type="slidenum">
              <a:rPr lang="es-CL" smtClean="0"/>
              <a:pPr/>
              <a:t>40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14 Rectángulo">
            <a:extLst>
              <a:ext uri="{FF2B5EF4-FFF2-40B4-BE49-F238E27FC236}">
                <a16:creationId xmlns:a16="http://schemas.microsoft.com/office/drawing/2014/main" id="{AAC0001C-3652-9C45-9CA2-3C8CA8352621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27" name="CuadroTexto 9">
            <a:extLst>
              <a:ext uri="{FF2B5EF4-FFF2-40B4-BE49-F238E27FC236}">
                <a16:creationId xmlns:a16="http://schemas.microsoft.com/office/drawing/2014/main" id="{32D9F782-C061-114A-BD43-7D94FEEA9B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880" y="416750"/>
            <a:ext cx="8751027" cy="55938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algn="just">
              <a:buAutoNum type="arabi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Asigne el estado de oxidación a </a:t>
            </a:r>
            <a:r>
              <a:rPr lang="es-ES_tradnl" sz="2000" b="1" u="sng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todos los elementos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en los siguientes compuestos y/o iones: </a:t>
            </a:r>
          </a:p>
          <a:p>
            <a:pPr algn="just"/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Li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</a:t>
            </a: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HNO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Cr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7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2-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PF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MnO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4</a:t>
            </a:r>
            <a:r>
              <a:rPr lang="es-ES_tradnl" sz="2000" baseline="30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-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LiH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H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4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s-ES_tradnl" sz="20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BaO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BaO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50000"/>
              </a:lnSpc>
              <a:buFontTx/>
              <a:buAutoNum type="alphaLcPeriod"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Fe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</a:t>
            </a: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</a:t>
            </a:r>
            <a:r>
              <a:rPr lang="es-ES_tradnl" sz="20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</a:t>
            </a: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5668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79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</p:spPr>
        <p:txBody>
          <a:bodyPr/>
          <a:lstStyle/>
          <a:p>
            <a:fld id="{00000000-1234-1234-1234-123412341234}" type="slidenum">
              <a:rPr lang="es-CL" smtClean="0"/>
              <a:pPr/>
              <a:t>41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14 Rectángulo">
            <a:extLst>
              <a:ext uri="{FF2B5EF4-FFF2-40B4-BE49-F238E27FC236}">
                <a16:creationId xmlns:a16="http://schemas.microsoft.com/office/drawing/2014/main" id="{AAC0001C-3652-9C45-9CA2-3C8CA8352621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27" name="CuadroTexto 9">
            <a:extLst>
              <a:ext uri="{FF2B5EF4-FFF2-40B4-BE49-F238E27FC236}">
                <a16:creationId xmlns:a16="http://schemas.microsoft.com/office/drawing/2014/main" id="{32D9F782-C061-114A-BD43-7D94FEEA9B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955" y="298974"/>
            <a:ext cx="9075891" cy="2054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_tradnl" sz="22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2. Escriba la ecuación iónica balanceada para representar la oxidación del ion yoduro (I</a:t>
            </a:r>
            <a:r>
              <a:rPr lang="es-ES_tradnl" sz="2200" baseline="300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-</a:t>
            </a:r>
            <a:r>
              <a:rPr lang="es-ES_tradnl" sz="22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) por el ion permanganato (MnO</a:t>
            </a:r>
            <a:r>
              <a:rPr lang="es-ES_tradnl" sz="2200" baseline="-250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4</a:t>
            </a:r>
            <a:r>
              <a:rPr lang="es-ES_tradnl" sz="2200" baseline="300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-</a:t>
            </a:r>
            <a:r>
              <a:rPr lang="es-ES_tradnl" sz="22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) en una disolución básica para formar yodo molecular (I</a:t>
            </a:r>
            <a:r>
              <a:rPr lang="es-ES_tradnl" sz="2200" baseline="-250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2</a:t>
            </a:r>
            <a:r>
              <a:rPr lang="es-ES_tradnl" sz="22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) y óxido de manganeso (IV) (MnO</a:t>
            </a:r>
            <a:r>
              <a:rPr lang="es-ES_tradnl" sz="2200" baseline="-250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2</a:t>
            </a:r>
            <a:r>
              <a:rPr lang="es-ES_tradnl" sz="2200" dirty="0">
                <a:solidFill>
                  <a:srgbClr val="1769B5"/>
                </a:solidFill>
                <a:latin typeface="Tahoma" pitchFamily="34" charset="0"/>
                <a:cs typeface="Tahoma" pitchFamily="34" charset="0"/>
              </a:rPr>
              <a:t>) .</a:t>
            </a:r>
          </a:p>
        </p:txBody>
      </p:sp>
    </p:spTree>
    <p:extLst>
      <p:ext uri="{BB962C8B-B14F-4D97-AF65-F5344CB8AC3E}">
        <p14:creationId xmlns:p14="http://schemas.microsoft.com/office/powerpoint/2010/main" val="20914437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42</a:t>
            </a:fld>
            <a:endParaRPr lang="es-C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6684" y="1426351"/>
            <a:ext cx="6096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415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5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AE41AF8-1422-2E40-A6CB-2902554EA492}"/>
              </a:ext>
            </a:extLst>
          </p:cNvPr>
          <p:cNvSpPr txBox="1">
            <a:spLocks noChangeArrowheads="1"/>
          </p:cNvSpPr>
          <p:nvPr/>
        </p:nvSpPr>
        <p:spPr>
          <a:xfrm>
            <a:off x="499120" y="335590"/>
            <a:ext cx="2139950" cy="4667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b="1" dirty="0">
                <a:solidFill>
                  <a:srgbClr val="FF2F92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</a:rPr>
              <a:t>Oxidación</a:t>
            </a:r>
            <a:endParaRPr lang="es-ES" sz="2800" b="1" dirty="0">
              <a:solidFill>
                <a:srgbClr val="FF2F92"/>
              </a:solidFill>
              <a:latin typeface="Lucida Sans Unicode" panose="020B0602030504020204" pitchFamily="34" charset="0"/>
              <a:ea typeface="Tahoma" pitchFamily="34" charset="0"/>
              <a:cs typeface="Lucida Sans Unicode" panose="020B0602030504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0C931D3-7FA4-814E-A022-B886E8FE7D01}"/>
              </a:ext>
            </a:extLst>
          </p:cNvPr>
          <p:cNvSpPr txBox="1">
            <a:spLocks noChangeArrowheads="1"/>
          </p:cNvSpPr>
          <p:nvPr/>
        </p:nvSpPr>
        <p:spPr>
          <a:xfrm>
            <a:off x="499120" y="1191334"/>
            <a:ext cx="9648180" cy="417512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5000"/>
              </a:lnSpc>
              <a:buNone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La oxidación originalmente se refería a la combinación de un elemento con el oxígeno.</a:t>
            </a:r>
          </a:p>
          <a:p>
            <a:pPr marL="0" indent="0" algn="just">
              <a:lnSpc>
                <a:spcPct val="125000"/>
              </a:lnSpc>
              <a:buNone/>
            </a:pP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marL="0" indent="0" algn="just">
              <a:lnSpc>
                <a:spcPct val="125000"/>
              </a:lnSpc>
              <a:buNone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Hoy, la oxidación es un incremento algebraico del estado de oxidación y corresponde a la pérdida de electrones.</a:t>
            </a:r>
          </a:p>
          <a:p>
            <a:pPr marL="0" indent="0" algn="just">
              <a:lnSpc>
                <a:spcPct val="125000"/>
              </a:lnSpc>
              <a:buNone/>
            </a:pP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marL="0" indent="0" algn="just">
              <a:lnSpc>
                <a:spcPct val="125000"/>
              </a:lnSpc>
              <a:buNone/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Por lo tanto, la especie que cede electrones, experimenta una </a:t>
            </a:r>
            <a:r>
              <a:rPr lang="es-ES_tradnl" sz="20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oxidación</a:t>
            </a:r>
            <a:r>
              <a:rPr lang="es-ES_tradnl" sz="2000" i="1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  <a:endParaRPr lang="es-ES" sz="2000" i="1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935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6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8905E38-4E97-A24A-B4A9-E9D22BDAE1AD}"/>
              </a:ext>
            </a:extLst>
          </p:cNvPr>
          <p:cNvSpPr txBox="1">
            <a:spLocks noChangeArrowheads="1"/>
          </p:cNvSpPr>
          <p:nvPr/>
        </p:nvSpPr>
        <p:spPr>
          <a:xfrm>
            <a:off x="1449748" y="1923512"/>
            <a:ext cx="9497652" cy="357558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176338">
              <a:buFontTx/>
              <a:buNone/>
            </a:pPr>
            <a:r>
              <a:rPr lang="es-ES_tradnl" sz="36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   4 Fe </a:t>
            </a:r>
            <a:r>
              <a:rPr lang="es-ES_tradnl" sz="36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(s)  </a:t>
            </a:r>
            <a:r>
              <a:rPr lang="es-ES_tradnl" sz="36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+  3 O</a:t>
            </a:r>
            <a:r>
              <a:rPr lang="es-ES_tradnl" sz="36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 (g)   </a:t>
            </a:r>
            <a:r>
              <a:rPr lang="es-ES_tradnl" sz="3600" dirty="0">
                <a:solidFill>
                  <a:srgbClr val="1769B5"/>
                </a:solidFill>
                <a:latin typeface="Lucida Sans Unicode" panose="020B0602030504020204" pitchFamily="34" charset="0"/>
                <a:ea typeface="Wingdings"/>
                <a:cs typeface="Lucida Sans Unicode" panose="020B0602030504020204" pitchFamily="34" charset="0"/>
                <a:sym typeface="Wingdings"/>
              </a:rPr>
              <a:t></a:t>
            </a:r>
            <a:r>
              <a:rPr lang="es-ES_tradnl" sz="36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  2 Fe</a:t>
            </a:r>
            <a:r>
              <a:rPr lang="es-ES_tradnl" sz="36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2</a:t>
            </a:r>
            <a:r>
              <a:rPr lang="es-ES_tradnl" sz="36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O</a:t>
            </a:r>
            <a:r>
              <a:rPr lang="es-ES_tradnl" sz="36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3 (s)</a:t>
            </a:r>
          </a:p>
          <a:p>
            <a:pPr defTabSz="1176338">
              <a:buFontTx/>
              <a:buNone/>
            </a:pPr>
            <a:r>
              <a:rPr lang="es-ES_tradnl" sz="3600" dirty="0"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	</a:t>
            </a:r>
            <a:r>
              <a:rPr lang="es-ES_tradnl" sz="3600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E.O.      0		                  3+</a:t>
            </a:r>
          </a:p>
          <a:p>
            <a:pPr defTabSz="1176338">
              <a:buFontTx/>
              <a:buNone/>
            </a:pPr>
            <a:endParaRPr lang="es-ES_tradnl" sz="3600" dirty="0">
              <a:solidFill>
                <a:srgbClr val="FF0080"/>
              </a:solidFill>
              <a:latin typeface="Lucida Sans Unicode" panose="020B0602030504020204" pitchFamily="34" charset="0"/>
              <a:cs typeface="Lucida Sans Unicode" panose="020B0602030504020204" pitchFamily="34" charset="0"/>
              <a:sym typeface="Symbol" pitchFamily="18" charset="2"/>
            </a:endParaRPr>
          </a:p>
          <a:p>
            <a:pPr defTabSz="1176338">
              <a:buFontTx/>
              <a:buNone/>
            </a:pPr>
            <a:r>
              <a:rPr lang="es-ES_tradnl" sz="3600" dirty="0">
                <a:solidFill>
                  <a:schemeClr val="accent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	              </a:t>
            </a:r>
            <a:r>
              <a:rPr lang="es-ES_tradnl" sz="36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 </a:t>
            </a:r>
            <a:r>
              <a:rPr lang="es-ES_tradnl" sz="36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(s)  </a:t>
            </a:r>
            <a:r>
              <a:rPr lang="es-ES_tradnl" sz="36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+  O</a:t>
            </a:r>
            <a:r>
              <a:rPr lang="es-ES_tradnl" sz="36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 (g) </a:t>
            </a:r>
            <a:r>
              <a:rPr lang="es-ES_tradnl" sz="3600" dirty="0">
                <a:solidFill>
                  <a:srgbClr val="1769B5"/>
                </a:solidFill>
                <a:latin typeface="Lucida Sans Unicode" panose="020B0602030504020204" pitchFamily="34" charset="0"/>
                <a:ea typeface="Wingdings"/>
                <a:cs typeface="Lucida Sans Unicode" panose="020B0602030504020204" pitchFamily="34" charset="0"/>
                <a:sym typeface="Wingdings"/>
              </a:rPr>
              <a:t></a:t>
            </a:r>
            <a:r>
              <a:rPr lang="es-ES_tradnl" sz="36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  CO</a:t>
            </a:r>
            <a:r>
              <a:rPr lang="es-ES_tradnl" sz="36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2 (g)</a:t>
            </a:r>
            <a:r>
              <a:rPr lang="es-ES_tradnl" sz="36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</a:p>
          <a:p>
            <a:pPr defTabSz="1176338">
              <a:buFontTx/>
              <a:buNone/>
            </a:pPr>
            <a:r>
              <a:rPr lang="es-ES_tradnl" sz="36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	</a:t>
            </a:r>
            <a:r>
              <a:rPr lang="es-ES_tradnl" sz="3600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E.O.       0		          4+ </a:t>
            </a:r>
            <a:r>
              <a:rPr lang="es-ES_tradnl" sz="3600" dirty="0">
                <a:solidFill>
                  <a:schemeClr val="accent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	 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662B9A9-E8C9-D149-B1DC-A13EEB9D11F2}"/>
              </a:ext>
            </a:extLst>
          </p:cNvPr>
          <p:cNvSpPr txBox="1">
            <a:spLocks noChangeArrowheads="1"/>
          </p:cNvSpPr>
          <p:nvPr/>
        </p:nvSpPr>
        <p:spPr>
          <a:xfrm>
            <a:off x="799800" y="1059030"/>
            <a:ext cx="2286000" cy="681038"/>
          </a:xfrm>
          <a:prstGeom prst="rect">
            <a:avLst/>
          </a:prstGeom>
          <a:noFill/>
        </p:spPr>
        <p:txBody>
          <a:bodyPr lIns="92075" tIns="46038" rIns="92075" bIns="46038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dirty="0">
                <a:solidFill>
                  <a:srgbClr val="008000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</a:rPr>
              <a:t>Ejemplos</a:t>
            </a:r>
            <a:endParaRPr lang="es-ES" sz="2400" b="1" dirty="0">
              <a:solidFill>
                <a:srgbClr val="008000"/>
              </a:solidFill>
              <a:latin typeface="Lucida Sans Unicode" panose="020B0602030504020204" pitchFamily="34" charset="0"/>
              <a:ea typeface="Tahoma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803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7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5B3011C-2EDF-E442-8BE8-F557DB022C99}"/>
              </a:ext>
            </a:extLst>
          </p:cNvPr>
          <p:cNvSpPr/>
          <p:nvPr/>
        </p:nvSpPr>
        <p:spPr>
          <a:xfrm>
            <a:off x="545122" y="1764921"/>
            <a:ext cx="11101755" cy="27661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La reducción originalmente se empleó para describir la eliminación de oxígeno en un compuesto.</a:t>
            </a:r>
          </a:p>
          <a:p>
            <a:pPr algn="just">
              <a:lnSpc>
                <a:spcPct val="125000"/>
              </a:lnSpc>
            </a:pP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25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Hoy, la reducción es una disminución algebraica del estado de oxidación y corresponde a una ganancia de electrones.</a:t>
            </a:r>
          </a:p>
          <a:p>
            <a:pPr algn="just">
              <a:lnSpc>
                <a:spcPct val="125000"/>
              </a:lnSpc>
            </a:pPr>
            <a:endParaRPr lang="es-ES_tradnl" sz="2000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just">
              <a:lnSpc>
                <a:spcPct val="125000"/>
              </a:lnSpc>
            </a:pPr>
            <a:r>
              <a:rPr lang="es-ES_tradnl" sz="2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Por lo tanto, la especie que capta electrones, experimenta una </a:t>
            </a:r>
            <a:r>
              <a:rPr lang="es-ES_tradnl" sz="2000" b="1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reducción</a:t>
            </a:r>
            <a:r>
              <a:rPr lang="es-ES_tradnl" sz="2000" i="1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  <a:endParaRPr lang="es-ES" sz="2000" i="1" dirty="0">
              <a:solidFill>
                <a:srgbClr val="1769B5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1ACB1BD-266E-9E42-A3E7-8B5A5BB9FB07}"/>
              </a:ext>
            </a:extLst>
          </p:cNvPr>
          <p:cNvSpPr txBox="1">
            <a:spLocks noChangeArrowheads="1"/>
          </p:cNvSpPr>
          <p:nvPr/>
        </p:nvSpPr>
        <p:spPr>
          <a:xfrm>
            <a:off x="473583" y="614077"/>
            <a:ext cx="2490178" cy="4667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800" b="1" dirty="0">
                <a:solidFill>
                  <a:srgbClr val="FF0080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</a:rPr>
              <a:t>Reducción</a:t>
            </a:r>
            <a:endParaRPr lang="es-ES" sz="2800" b="1" dirty="0">
              <a:solidFill>
                <a:srgbClr val="FF0080"/>
              </a:solidFill>
              <a:latin typeface="Lucida Sans Unicode" panose="020B0602030504020204" pitchFamily="34" charset="0"/>
              <a:ea typeface="Tahoma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204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8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FDBE44A-B02F-1E47-8967-C7B28E2745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695" y="1867241"/>
            <a:ext cx="10688605" cy="4211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spcBef>
                <a:spcPct val="20000"/>
              </a:spcBef>
            </a:pPr>
            <a:r>
              <a:rPr lang="es-ES_tradnl" sz="3200" b="1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  </a:t>
            </a:r>
            <a:r>
              <a:rPr lang="es-ES_tradnl" sz="3200" b="1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 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MnO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3 (s) 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+   3 H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 (g) 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ea typeface="Wingdings"/>
                <a:cs typeface="Lucida Sans Unicode" panose="020B0602030504020204" pitchFamily="34" charset="0"/>
                <a:sym typeface="Wingdings"/>
              </a:rPr>
              <a:t>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  Mn 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(s)  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+  3 H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2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O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 (g)</a:t>
            </a:r>
          </a:p>
          <a:p>
            <a:pPr marL="342900" indent="-342900">
              <a:spcBef>
                <a:spcPct val="20000"/>
              </a:spcBef>
            </a:pPr>
            <a:r>
              <a:rPr lang="es-ES_tradnl" sz="3200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E.O. 	   6+			      0               </a:t>
            </a:r>
            <a:r>
              <a:rPr lang="es-ES_tradnl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		   	</a:t>
            </a:r>
          </a:p>
          <a:p>
            <a:pPr marL="342900" indent="-342900" algn="ctr">
              <a:spcBef>
                <a:spcPct val="20000"/>
              </a:spcBef>
            </a:pPr>
            <a:endParaRPr lang="es-ES_tradnl" sz="32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es-ES_tradnl" sz="3200" dirty="0" err="1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ZnO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(s) 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+ H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2 (g) 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ea typeface="Wingdings"/>
                <a:cs typeface="Lucida Sans Unicode" panose="020B0602030504020204" pitchFamily="34" charset="0"/>
                <a:sym typeface="Wingdings"/>
              </a:rPr>
              <a:t>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 Zn 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(s)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 + H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2</a:t>
            </a:r>
            <a:r>
              <a:rPr lang="es-ES_tradnl" sz="32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O </a:t>
            </a:r>
            <a:r>
              <a:rPr lang="es-ES_tradnl" sz="3200" baseline="-25000" dirty="0">
                <a:solidFill>
                  <a:srgbClr val="1769B5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  <a:sym typeface="Symbol" pitchFamily="18" charset="2"/>
              </a:rPr>
              <a:t>(g)</a:t>
            </a:r>
          </a:p>
          <a:p>
            <a:pPr marL="342900" indent="-342900">
              <a:spcBef>
                <a:spcPct val="20000"/>
              </a:spcBef>
            </a:pPr>
            <a:r>
              <a:rPr lang="es-ES_tradnl" sz="3200" dirty="0">
                <a:solidFill>
                  <a:srgbClr val="FF008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E.O.              2+                    0</a:t>
            </a:r>
          </a:p>
          <a:p>
            <a:pPr marL="342900" indent="-342900">
              <a:spcBef>
                <a:spcPct val="20000"/>
              </a:spcBef>
            </a:pPr>
            <a:endParaRPr lang="es-ES" sz="3200" dirty="0">
              <a:solidFill>
                <a:schemeClr val="accent2"/>
              </a:solidFill>
              <a:latin typeface="Lucida Sans Unicode" panose="020B0602030504020204" pitchFamily="34" charset="0"/>
              <a:cs typeface="Lucida Sans Unicode" panose="020B0602030504020204" pitchFamily="34" charset="0"/>
              <a:sym typeface="Symbol" pitchFamily="18" charset="2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C7AFFDB-8930-EB42-9244-2B1CC17A9AF8}"/>
              </a:ext>
            </a:extLst>
          </p:cNvPr>
          <p:cNvSpPr txBox="1">
            <a:spLocks noChangeArrowheads="1"/>
          </p:cNvSpPr>
          <p:nvPr/>
        </p:nvSpPr>
        <p:spPr>
          <a:xfrm>
            <a:off x="449846" y="383244"/>
            <a:ext cx="3059350" cy="681038"/>
          </a:xfrm>
          <a:prstGeom prst="rect">
            <a:avLst/>
          </a:prstGeom>
          <a:noFill/>
        </p:spPr>
        <p:txBody>
          <a:bodyPr lIns="92075" tIns="46038" rIns="92075" bIns="46038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400" b="1" dirty="0">
                <a:solidFill>
                  <a:srgbClr val="008000"/>
                </a:solidFill>
                <a:latin typeface="Lucida Sans Unicode" panose="020B0602030504020204" pitchFamily="34" charset="0"/>
                <a:ea typeface="Tahoma" pitchFamily="34" charset="0"/>
                <a:cs typeface="Lucida Sans Unicode" panose="020B0602030504020204" pitchFamily="34" charset="0"/>
              </a:rPr>
              <a:t>Ejemplos</a:t>
            </a:r>
            <a:endParaRPr lang="es-ES" sz="2400" b="1" dirty="0">
              <a:solidFill>
                <a:srgbClr val="008000"/>
              </a:solidFill>
              <a:latin typeface="Lucida Sans Unicode" panose="020B0602030504020204" pitchFamily="34" charset="0"/>
              <a:ea typeface="Tahoma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386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>
            <a:alpha val="5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CL" smtClean="0"/>
              <a:pPr/>
              <a:t>9</a:t>
            </a:fld>
            <a:endParaRPr lang="es-CL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80" y="132951"/>
            <a:ext cx="2116765" cy="1058383"/>
          </a:xfrm>
          <a:prstGeom prst="rect">
            <a:avLst/>
          </a:prstGeom>
        </p:spPr>
      </p:pic>
      <p:sp>
        <p:nvSpPr>
          <p:cNvPr id="16" name="14 Rectángulo">
            <a:extLst>
              <a:ext uri="{FF2B5EF4-FFF2-40B4-BE49-F238E27FC236}">
                <a16:creationId xmlns:a16="http://schemas.microsoft.com/office/drawing/2014/main" id="{7E4DCD1A-EE5C-7A49-BA5E-F1C8E00FE28A}"/>
              </a:ext>
            </a:extLst>
          </p:cNvPr>
          <p:cNvSpPr/>
          <p:nvPr/>
        </p:nvSpPr>
        <p:spPr>
          <a:xfrm>
            <a:off x="7472607" y="152412"/>
            <a:ext cx="184731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1219170">
              <a:defRPr/>
            </a:pPr>
            <a:endParaRPr lang="es-CL" sz="2400" dirty="0">
              <a:solidFill>
                <a:srgbClr val="0000FF"/>
              </a:solidFill>
              <a:latin typeface="Impact" pitchFamily="34" charset="0"/>
            </a:endParaRPr>
          </a:p>
        </p:txBody>
      </p:sp>
      <p:sp>
        <p:nvSpPr>
          <p:cNvPr id="8" name="14 Rectángulo">
            <a:extLst>
              <a:ext uri="{FF2B5EF4-FFF2-40B4-BE49-F238E27FC236}">
                <a16:creationId xmlns:a16="http://schemas.microsoft.com/office/drawing/2014/main" id="{E63DFA06-77F9-014E-83C5-AABF0525A3A9}"/>
              </a:ext>
            </a:extLst>
          </p:cNvPr>
          <p:cNvSpPr/>
          <p:nvPr/>
        </p:nvSpPr>
        <p:spPr>
          <a:xfrm>
            <a:off x="5604455" y="114308"/>
            <a:ext cx="184731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Impact" pitchFamily="34" charset="0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AF151E7E-6D43-854F-AB16-70D326EBB0F3}"/>
              </a:ext>
            </a:extLst>
          </p:cNvPr>
          <p:cNvSpPr txBox="1">
            <a:spLocks noChangeArrowheads="1"/>
          </p:cNvSpPr>
          <p:nvPr/>
        </p:nvSpPr>
        <p:spPr>
          <a:xfrm>
            <a:off x="672138" y="758050"/>
            <a:ext cx="4778685" cy="19939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5000"/>
              </a:lnSpc>
              <a:buNone/>
            </a:pPr>
            <a:r>
              <a:rPr lang="es-ES_tradnl" sz="2400" dirty="0">
                <a:solidFill>
                  <a:srgbClr val="008000"/>
                </a:solidFill>
              </a:rPr>
              <a:t>Agente oxidante es la especie que:</a:t>
            </a:r>
          </a:p>
          <a:p>
            <a:pPr lvl="1" algn="just">
              <a:lnSpc>
                <a:spcPct val="125000"/>
              </a:lnSpc>
              <a:buSzPct val="70000"/>
              <a:buFont typeface="Wingdings" charset="2"/>
              <a:buChar char="v"/>
            </a:pPr>
            <a:r>
              <a:rPr lang="es-ES_tradnl" sz="2400" dirty="0">
                <a:solidFill>
                  <a:srgbClr val="008000"/>
                </a:solidFill>
              </a:rPr>
              <a:t>oxida a otros compuestos</a:t>
            </a:r>
            <a:endParaRPr lang="es-ES" sz="2400" dirty="0">
              <a:solidFill>
                <a:srgbClr val="008000"/>
              </a:solidFill>
            </a:endParaRPr>
          </a:p>
          <a:p>
            <a:pPr lvl="1" algn="just">
              <a:lnSpc>
                <a:spcPct val="125000"/>
              </a:lnSpc>
              <a:buSzPct val="70000"/>
              <a:buFont typeface="Wingdings" charset="2"/>
              <a:buChar char="v"/>
            </a:pPr>
            <a:r>
              <a:rPr lang="es-ES_tradnl" sz="2400" dirty="0">
                <a:solidFill>
                  <a:srgbClr val="008000"/>
                </a:solidFill>
              </a:rPr>
              <a:t>capta o gana electrones</a:t>
            </a:r>
          </a:p>
          <a:p>
            <a:pPr lvl="1" algn="just">
              <a:lnSpc>
                <a:spcPct val="125000"/>
              </a:lnSpc>
              <a:buSzPct val="70000"/>
              <a:buFont typeface="Wingdings" charset="2"/>
              <a:buChar char="v"/>
            </a:pPr>
            <a:r>
              <a:rPr lang="es-ES_tradnl" sz="2400" b="1" dirty="0">
                <a:solidFill>
                  <a:srgbClr val="008000"/>
                </a:solidFill>
              </a:rPr>
              <a:t>se reduce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EA0F9F3-1C58-9840-B0BA-A97B9636FA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27979" y="758050"/>
            <a:ext cx="4483177" cy="2074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5000"/>
              </a:lnSpc>
              <a:spcBef>
                <a:spcPct val="20000"/>
              </a:spcBef>
              <a:defRPr/>
            </a:pPr>
            <a:r>
              <a:rPr lang="es-ES_tradnl" sz="2400" kern="0" dirty="0">
                <a:solidFill>
                  <a:srgbClr val="FF0080"/>
                </a:solidFill>
                <a:cs typeface="ＭＳ Ｐゴシック" charset="-128"/>
              </a:rPr>
              <a:t>Agente reductor es la especie que:</a:t>
            </a:r>
          </a:p>
          <a:p>
            <a:pPr marL="742950" lvl="1" indent="-285750" algn="just">
              <a:lnSpc>
                <a:spcPct val="125000"/>
              </a:lnSpc>
              <a:spcBef>
                <a:spcPct val="20000"/>
              </a:spcBef>
              <a:buSzPct val="70000"/>
              <a:buFont typeface="Wingdings" charset="2"/>
              <a:buChar char="v"/>
              <a:defRPr/>
            </a:pPr>
            <a:r>
              <a:rPr lang="es-ES_tradnl" sz="2400" kern="0" dirty="0">
                <a:solidFill>
                  <a:srgbClr val="FF0080"/>
                </a:solidFill>
              </a:rPr>
              <a:t>reduce a otros compuestos</a:t>
            </a:r>
            <a:endParaRPr lang="es-ES" sz="2400" kern="0" dirty="0">
              <a:solidFill>
                <a:srgbClr val="FF0080"/>
              </a:solidFill>
            </a:endParaRPr>
          </a:p>
          <a:p>
            <a:pPr marL="742950" lvl="1" indent="-285750" algn="just">
              <a:lnSpc>
                <a:spcPct val="125000"/>
              </a:lnSpc>
              <a:spcBef>
                <a:spcPct val="20000"/>
              </a:spcBef>
              <a:buSzPct val="70000"/>
              <a:buFont typeface="Wingdings" charset="2"/>
              <a:buChar char="v"/>
              <a:defRPr/>
            </a:pPr>
            <a:r>
              <a:rPr lang="es-ES_tradnl" sz="2400" kern="0" dirty="0">
                <a:solidFill>
                  <a:srgbClr val="FF0080"/>
                </a:solidFill>
              </a:rPr>
              <a:t>ceden o pierden  electrones </a:t>
            </a:r>
          </a:p>
          <a:p>
            <a:pPr marL="742950" lvl="1" indent="-285750" algn="just">
              <a:lnSpc>
                <a:spcPct val="125000"/>
              </a:lnSpc>
              <a:spcBef>
                <a:spcPct val="20000"/>
              </a:spcBef>
              <a:buSzPct val="70000"/>
              <a:buFont typeface="Wingdings" charset="2"/>
              <a:buChar char="v"/>
              <a:defRPr/>
            </a:pPr>
            <a:r>
              <a:rPr lang="es-ES_tradnl" sz="2400" b="1" kern="0" dirty="0">
                <a:solidFill>
                  <a:srgbClr val="FF0080"/>
                </a:solidFill>
              </a:rPr>
              <a:t>se oxida</a:t>
            </a:r>
          </a:p>
        </p:txBody>
      </p:sp>
      <p:sp>
        <p:nvSpPr>
          <p:cNvPr id="9" name="12 Rectángulo">
            <a:extLst>
              <a:ext uri="{FF2B5EF4-FFF2-40B4-BE49-F238E27FC236}">
                <a16:creationId xmlns:a16="http://schemas.microsoft.com/office/drawing/2014/main" id="{B8D01D69-BD05-CE4F-AB2E-B1C1F638EB44}"/>
              </a:ext>
            </a:extLst>
          </p:cNvPr>
          <p:cNvSpPr/>
          <p:nvPr/>
        </p:nvSpPr>
        <p:spPr>
          <a:xfrm>
            <a:off x="1387508" y="3334060"/>
            <a:ext cx="7619999" cy="2882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_tradnl" sz="3200" u="sng" dirty="0"/>
          </a:p>
          <a:p>
            <a:r>
              <a:rPr lang="es-ES_tradnl" sz="3200" dirty="0"/>
              <a:t>  	</a:t>
            </a:r>
            <a:r>
              <a:rPr lang="es-ES_tradnl" sz="3200" dirty="0">
                <a:solidFill>
                  <a:srgbClr val="FF0080"/>
                </a:solidFill>
              </a:rPr>
              <a:t>Zn</a:t>
            </a:r>
            <a:r>
              <a:rPr lang="es-ES_tradnl" sz="3200" dirty="0"/>
              <a:t> </a:t>
            </a:r>
            <a:r>
              <a:rPr lang="es-ES_tradnl" sz="3200" dirty="0">
                <a:solidFill>
                  <a:srgbClr val="1769B5"/>
                </a:solidFill>
              </a:rPr>
              <a:t>+</a:t>
            </a:r>
            <a:r>
              <a:rPr lang="es-ES_tradnl" sz="3200" dirty="0"/>
              <a:t> </a:t>
            </a:r>
            <a:r>
              <a:rPr lang="es-ES_tradnl" sz="3200" dirty="0">
                <a:solidFill>
                  <a:srgbClr val="008000"/>
                </a:solidFill>
              </a:rPr>
              <a:t>2</a:t>
            </a:r>
            <a:r>
              <a:rPr lang="es-ES_tradnl" sz="3200" dirty="0">
                <a:solidFill>
                  <a:srgbClr val="008000"/>
                </a:solidFill>
                <a:sym typeface="Symbol" pitchFamily="18" charset="2"/>
              </a:rPr>
              <a:t>Ag</a:t>
            </a:r>
            <a:r>
              <a:rPr lang="es-ES_tradnl" sz="3200" baseline="30000" dirty="0">
                <a:solidFill>
                  <a:srgbClr val="008000"/>
                </a:solidFill>
                <a:sym typeface="Symbol" pitchFamily="18" charset="2"/>
              </a:rPr>
              <a:t>+</a:t>
            </a:r>
            <a:r>
              <a:rPr lang="es-ES_tradnl" sz="3200" dirty="0">
                <a:solidFill>
                  <a:srgbClr val="008000"/>
                </a:solidFill>
                <a:sym typeface="Symbol" pitchFamily="18" charset="2"/>
              </a:rPr>
              <a:t>          </a:t>
            </a:r>
            <a:r>
              <a:rPr lang="es-ES_tradnl" sz="32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3200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s-ES_tradnl" sz="3200" dirty="0">
                <a:solidFill>
                  <a:srgbClr val="FF0080"/>
                </a:solidFill>
                <a:sym typeface="Symbol" pitchFamily="18" charset="2"/>
              </a:rPr>
              <a:t>Zn</a:t>
            </a:r>
            <a:r>
              <a:rPr lang="es-ES_tradnl" sz="3200" baseline="30000" dirty="0">
                <a:solidFill>
                  <a:srgbClr val="FF0080"/>
                </a:solidFill>
                <a:sym typeface="Symbol" pitchFamily="18" charset="2"/>
              </a:rPr>
              <a:t>2+</a:t>
            </a:r>
            <a:r>
              <a:rPr lang="es-ES_tradnl" sz="3200" dirty="0">
                <a:solidFill>
                  <a:srgbClr val="FF0080"/>
                </a:solidFill>
                <a:sym typeface="Symbol" pitchFamily="18" charset="2"/>
              </a:rPr>
              <a:t> </a:t>
            </a:r>
            <a:r>
              <a:rPr lang="es-ES_tradnl" sz="3200" dirty="0">
                <a:solidFill>
                  <a:srgbClr val="1769B5"/>
                </a:solidFill>
                <a:sym typeface="Symbol" pitchFamily="18" charset="2"/>
              </a:rPr>
              <a:t>+</a:t>
            </a:r>
            <a:r>
              <a:rPr lang="es-ES_tradnl" sz="3200" dirty="0">
                <a:sym typeface="Symbol" pitchFamily="18" charset="2"/>
              </a:rPr>
              <a:t> </a:t>
            </a:r>
            <a:r>
              <a:rPr lang="es-ES_tradnl" sz="3200" dirty="0">
                <a:solidFill>
                  <a:srgbClr val="008000"/>
                </a:solidFill>
                <a:sym typeface="Symbol" pitchFamily="18" charset="2"/>
              </a:rPr>
              <a:t>2Ag</a:t>
            </a:r>
          </a:p>
          <a:p>
            <a:endParaRPr lang="es-ES_tradnl" sz="3200" u="sng" dirty="0"/>
          </a:p>
          <a:p>
            <a:r>
              <a:rPr lang="es-ES_tradnl" sz="3200" b="1" dirty="0">
                <a:solidFill>
                  <a:srgbClr val="1769B5"/>
                </a:solidFill>
              </a:rPr>
              <a:t>Oxidación</a:t>
            </a:r>
            <a:r>
              <a:rPr lang="es-ES_tradnl" sz="3200" dirty="0">
                <a:solidFill>
                  <a:srgbClr val="1769B5"/>
                </a:solidFill>
              </a:rPr>
              <a:t>:  </a:t>
            </a:r>
            <a:r>
              <a:rPr lang="es-ES_tradnl" sz="3200" dirty="0">
                <a:solidFill>
                  <a:srgbClr val="FF0080"/>
                </a:solidFill>
              </a:rPr>
              <a:t>Zn (</a:t>
            </a:r>
            <a:r>
              <a:rPr lang="es-ES_tradnl" sz="3200" b="1" dirty="0">
                <a:solidFill>
                  <a:srgbClr val="FF0080"/>
                </a:solidFill>
              </a:rPr>
              <a:t>reductor</a:t>
            </a:r>
            <a:r>
              <a:rPr lang="es-ES_tradnl" sz="3200" dirty="0">
                <a:solidFill>
                  <a:srgbClr val="FF0080"/>
                </a:solidFill>
              </a:rPr>
              <a:t>) </a:t>
            </a:r>
            <a:r>
              <a:rPr lang="es-ES_tradnl" sz="32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3200" dirty="0">
                <a:solidFill>
                  <a:srgbClr val="FF0080"/>
                </a:solidFill>
                <a:sym typeface="Symbol" pitchFamily="18" charset="2"/>
              </a:rPr>
              <a:t> Zn</a:t>
            </a:r>
            <a:r>
              <a:rPr lang="es-ES_tradnl" sz="3200" baseline="30000" dirty="0">
                <a:solidFill>
                  <a:srgbClr val="FF0080"/>
                </a:solidFill>
                <a:sym typeface="Symbol" pitchFamily="18" charset="2"/>
              </a:rPr>
              <a:t>2+</a:t>
            </a:r>
            <a:r>
              <a:rPr lang="es-ES_tradnl" sz="3200" dirty="0">
                <a:solidFill>
                  <a:srgbClr val="FF0080"/>
                </a:solidFill>
                <a:sym typeface="Symbol" pitchFamily="18" charset="2"/>
              </a:rPr>
              <a:t> </a:t>
            </a:r>
            <a:r>
              <a:rPr lang="es-ES_tradnl" sz="3200" dirty="0">
                <a:solidFill>
                  <a:srgbClr val="1769B5"/>
                </a:solidFill>
                <a:sym typeface="Symbol" pitchFamily="18" charset="2"/>
              </a:rPr>
              <a:t>+</a:t>
            </a:r>
            <a:r>
              <a:rPr lang="es-ES_tradnl" sz="3200" dirty="0">
                <a:solidFill>
                  <a:srgbClr val="FF0080"/>
                </a:solidFill>
                <a:sym typeface="Symbol" pitchFamily="18" charset="2"/>
              </a:rPr>
              <a:t> 2e</a:t>
            </a:r>
            <a:r>
              <a:rPr lang="es-ES_tradnl" sz="3200" baseline="30000" dirty="0">
                <a:solidFill>
                  <a:srgbClr val="FF0080"/>
                </a:solidFill>
                <a:sym typeface="Symbol" pitchFamily="18" charset="2"/>
              </a:rPr>
              <a:t>–</a:t>
            </a:r>
          </a:p>
          <a:p>
            <a:endParaRPr lang="es-ES_tradnl" sz="3200" baseline="30000" dirty="0">
              <a:solidFill>
                <a:srgbClr val="FF0080"/>
              </a:solidFill>
              <a:sym typeface="Symbol" pitchFamily="18" charset="2"/>
            </a:endParaRPr>
          </a:p>
          <a:p>
            <a:r>
              <a:rPr lang="es-ES_tradnl" sz="3200" b="1" dirty="0">
                <a:solidFill>
                  <a:srgbClr val="1769B5"/>
                </a:solidFill>
              </a:rPr>
              <a:t>Reducción</a:t>
            </a:r>
            <a:r>
              <a:rPr lang="es-ES_tradnl" sz="3200" dirty="0">
                <a:solidFill>
                  <a:srgbClr val="1769B5"/>
                </a:solidFill>
              </a:rPr>
              <a:t>:  </a:t>
            </a:r>
            <a:r>
              <a:rPr lang="es-ES_tradnl" sz="3200" dirty="0">
                <a:solidFill>
                  <a:srgbClr val="008000"/>
                </a:solidFill>
                <a:sym typeface="Symbol" pitchFamily="18" charset="2"/>
              </a:rPr>
              <a:t>Ag</a:t>
            </a:r>
            <a:r>
              <a:rPr lang="es-ES_tradnl" sz="3200" baseline="30000" dirty="0">
                <a:solidFill>
                  <a:srgbClr val="008000"/>
                </a:solidFill>
                <a:sym typeface="Symbol" pitchFamily="18" charset="2"/>
              </a:rPr>
              <a:t>+</a:t>
            </a:r>
            <a:r>
              <a:rPr lang="es-ES_tradnl" sz="3200" dirty="0">
                <a:solidFill>
                  <a:srgbClr val="008000"/>
                </a:solidFill>
                <a:sym typeface="Symbol" pitchFamily="18" charset="2"/>
              </a:rPr>
              <a:t> (</a:t>
            </a:r>
            <a:r>
              <a:rPr lang="es-ES_tradnl" sz="3200" b="1" dirty="0">
                <a:solidFill>
                  <a:srgbClr val="008000"/>
                </a:solidFill>
                <a:sym typeface="Symbol" pitchFamily="18" charset="2"/>
              </a:rPr>
              <a:t>oxidante</a:t>
            </a:r>
            <a:r>
              <a:rPr lang="es-ES_tradnl" sz="3200" dirty="0">
                <a:solidFill>
                  <a:srgbClr val="008000"/>
                </a:solidFill>
                <a:sym typeface="Symbol" pitchFamily="18" charset="2"/>
              </a:rPr>
              <a:t>) </a:t>
            </a:r>
            <a:r>
              <a:rPr lang="es-ES_tradnl" sz="3200" dirty="0">
                <a:solidFill>
                  <a:srgbClr val="1769B5"/>
                </a:solidFill>
                <a:sym typeface="Symbol" pitchFamily="18" charset="2"/>
              </a:rPr>
              <a:t>+</a:t>
            </a:r>
            <a:r>
              <a:rPr lang="es-ES_tradnl" sz="3200" dirty="0">
                <a:solidFill>
                  <a:srgbClr val="008000"/>
                </a:solidFill>
                <a:sym typeface="Symbol" pitchFamily="18" charset="2"/>
              </a:rPr>
              <a:t> 1e</a:t>
            </a:r>
            <a:r>
              <a:rPr lang="es-ES_tradnl" sz="3200" baseline="30000" dirty="0">
                <a:solidFill>
                  <a:srgbClr val="008000"/>
                </a:solidFill>
                <a:sym typeface="Symbol" pitchFamily="18" charset="2"/>
              </a:rPr>
              <a:t>– </a:t>
            </a:r>
            <a:r>
              <a:rPr lang="es-ES_tradnl" sz="3200" dirty="0">
                <a:solidFill>
                  <a:srgbClr val="1769B5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s-ES_tradnl" sz="3200" dirty="0">
                <a:solidFill>
                  <a:srgbClr val="008000"/>
                </a:solidFill>
                <a:sym typeface="Symbol" pitchFamily="18" charset="2"/>
              </a:rPr>
              <a:t> Ag</a:t>
            </a:r>
            <a:endParaRPr lang="es-ES_tradnl" sz="3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339819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12373</TotalTime>
  <Words>2480</Words>
  <Application>Microsoft Office PowerPoint</Application>
  <PresentationFormat>Panorámica</PresentationFormat>
  <Paragraphs>282</Paragraphs>
  <Slides>42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42</vt:i4>
      </vt:variant>
    </vt:vector>
  </HeadingPairs>
  <TitlesOfParts>
    <vt:vector size="51" baseType="lpstr">
      <vt:lpstr>Arial</vt:lpstr>
      <vt:lpstr>Calibri</vt:lpstr>
      <vt:lpstr>Calibri Light</vt:lpstr>
      <vt:lpstr>Impact</vt:lpstr>
      <vt:lpstr>Karla</vt:lpstr>
      <vt:lpstr>Lucida Sans Unicode</vt:lpstr>
      <vt:lpstr>Tahoma</vt:lpstr>
      <vt:lpstr>Wingdings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Patricio Hermosilla Ibáñez</dc:creator>
  <cp:lastModifiedBy>Patricio Hermosilla Ibáñez</cp:lastModifiedBy>
  <cp:revision>207</cp:revision>
  <cp:lastPrinted>2019-12-16T13:20:32Z</cp:lastPrinted>
  <dcterms:created xsi:type="dcterms:W3CDTF">2017-08-15T01:11:26Z</dcterms:created>
  <dcterms:modified xsi:type="dcterms:W3CDTF">2020-08-19T21:13:51Z</dcterms:modified>
</cp:coreProperties>
</file>